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Lst>
  <p:notesMasterIdLst>
    <p:notesMasterId r:id="rId32"/>
  </p:notesMasterIdLst>
  <p:sldIdLst>
    <p:sldId id="256" r:id="rId2"/>
    <p:sldId id="258" r:id="rId3"/>
    <p:sldId id="263" r:id="rId4"/>
    <p:sldId id="266" r:id="rId5"/>
    <p:sldId id="259" r:id="rId6"/>
    <p:sldId id="268" r:id="rId7"/>
    <p:sldId id="269" r:id="rId8"/>
    <p:sldId id="270" r:id="rId9"/>
    <p:sldId id="271" r:id="rId10"/>
    <p:sldId id="260" r:id="rId11"/>
    <p:sldId id="264" r:id="rId12"/>
    <p:sldId id="265" r:id="rId13"/>
    <p:sldId id="276" r:id="rId14"/>
    <p:sldId id="272" r:id="rId15"/>
    <p:sldId id="275" r:id="rId16"/>
    <p:sldId id="274" r:id="rId17"/>
    <p:sldId id="279" r:id="rId18"/>
    <p:sldId id="280" r:id="rId19"/>
    <p:sldId id="281" r:id="rId20"/>
    <p:sldId id="282" r:id="rId21"/>
    <p:sldId id="283" r:id="rId22"/>
    <p:sldId id="284" r:id="rId23"/>
    <p:sldId id="285" r:id="rId24"/>
    <p:sldId id="287" r:id="rId25"/>
    <p:sldId id="286" r:id="rId26"/>
    <p:sldId id="277" r:id="rId27"/>
    <p:sldId id="278" r:id="rId28"/>
    <p:sldId id="261" r:id="rId29"/>
    <p:sldId id="262" r:id="rId30"/>
    <p:sldId id="2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4660"/>
  </p:normalViewPr>
  <p:slideViewPr>
    <p:cSldViewPr snapToGrid="0">
      <p:cViewPr>
        <p:scale>
          <a:sx n="75" d="100"/>
          <a:sy n="75" d="100"/>
        </p:scale>
        <p:origin x="1147"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54F53-FCED-4EC6-9097-77868C56B871}" type="datetimeFigureOut">
              <a:rPr lang="en-IN" smtClean="0"/>
              <a:pPr/>
              <a:t>29-11-2022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18B99-DF56-4F05-971B-FCAB1D6535DC}" type="slidenum">
              <a:rPr lang="en-IN" smtClean="0"/>
              <a:pPr/>
              <a:t>‹#›</a:t>
            </a:fld>
            <a:endParaRPr lang="en-IN"/>
          </a:p>
        </p:txBody>
      </p:sp>
    </p:spTree>
    <p:extLst>
      <p:ext uri="{BB962C8B-B14F-4D97-AF65-F5344CB8AC3E}">
        <p14:creationId xmlns:p14="http://schemas.microsoft.com/office/powerpoint/2010/main" val="695111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6E9E8C-AAB1-4D76-BBF6-905EF39EB98D}"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66653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421822740"/>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35163621"/>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258947548"/>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18431297"/>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13CD3-F7A1-4CA1-B347-DC51ACCCA944}"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08669641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6D5789-9AD8-4A2D-B5BA-60A3C12C0A48}"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504512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29E88D-AA8E-478E-A829-7A60BAA96BFD}"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55440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6EF97-8497-4452-9D3B-D156F4D78093}"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92015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6F7AC-AF64-4152-837D-C6256D50655D}" type="datetime1">
              <a:rPr lang="en-IN" smtClean="0"/>
              <a:pPr/>
              <a:t>29-11-2022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56344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810E8-583D-43BD-A099-37B5F4EC2C26}" type="datetime1">
              <a:rPr lang="en-IN" smtClean="0"/>
              <a:pPr/>
              <a:t>29-11-2022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196944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D0FF5-8587-4A0A-887B-D99DB590F3A4}" type="datetime1">
              <a:rPr lang="en-IN" smtClean="0"/>
              <a:pPr/>
              <a:t>29-11-2022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29406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EBAA70-2F66-4577-A4C3-208E90DA05F8}" type="datetime1">
              <a:rPr lang="en-IN" smtClean="0"/>
              <a:pPr/>
              <a:t>29-11-2022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29065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263269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FC4CC-BB65-43C0-9E13-1958142E95A0}" type="datetime1">
              <a:rPr lang="en-IN" smtClean="0"/>
              <a:pPr/>
              <a:t>29-11-2022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84424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BB7F85-9144-42CC-8CAA-3CDE083C66FC}" type="datetime1">
              <a:rPr lang="en-IN" smtClean="0"/>
              <a:pPr/>
              <a:t>29-11-2022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extLst>
      <p:ext uri="{BB962C8B-B14F-4D97-AF65-F5344CB8AC3E}">
        <p14:creationId xmlns:p14="http://schemas.microsoft.com/office/powerpoint/2010/main" val="300414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A13CD3-F7A1-4CA1-B347-DC51ACCCA944}" type="datetime1">
              <a:rPr lang="en-IN" smtClean="0"/>
              <a:pPr/>
              <a:t>29-11-2022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8421A79-F751-4E2E-A6A8-90315ACC7929}" type="slidenum">
              <a:rPr lang="en-IN" smtClean="0"/>
              <a:pPr/>
              <a:t>‹#›</a:t>
            </a:fld>
            <a:endParaRPr lang="en-IN"/>
          </a:p>
        </p:txBody>
      </p:sp>
    </p:spTree>
    <p:extLst>
      <p:ext uri="{BB962C8B-B14F-4D97-AF65-F5344CB8AC3E}">
        <p14:creationId xmlns:p14="http://schemas.microsoft.com/office/powerpoint/2010/main" val="824229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hf hdr="0" ft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obilizecbk.med.umich.edu/news-events" TargetMode="External"/><Relationship Id="rId3" Type="http://schemas.openxmlformats.org/officeDocument/2006/relationships/hyperlink" Target="https://hbr.org/1993/07/building-a-learning-organization" TargetMode="External"/><Relationship Id="rId7" Type="http://schemas.openxmlformats.org/officeDocument/2006/relationships/hyperlink" Target="https://mobilizecbk.med.umich.edu/news-events/annual-meetings" TargetMode="External"/><Relationship Id="rId2" Type="http://schemas.openxmlformats.org/officeDocument/2006/relationships/hyperlink" Target="https://www.diva-portal.org/smash/get/diva2:647835/fulltext01.pdf" TargetMode="External"/><Relationship Id="rId1" Type="http://schemas.openxmlformats.org/officeDocument/2006/relationships/slideLayout" Target="../slideLayouts/slideLayout2.xml"/><Relationship Id="rId6" Type="http://schemas.openxmlformats.org/officeDocument/2006/relationships/hyperlink" Target="https://medicine.umich.edu/dept/learning-health-sciences" TargetMode="External"/><Relationship Id="rId5" Type="http://schemas.openxmlformats.org/officeDocument/2006/relationships/hyperlink" Target="https://www.learninghealthcareproject.org/section/evidence/25/50/professor-charles-friedman-%20interview" TargetMode="External"/><Relationship Id="rId4" Type="http://schemas.openxmlformats.org/officeDocument/2006/relationships/hyperlink" Target="https://bmchealthservres.biomedcentral.com/articles/10.1186/s12913-021-06215-8#Tab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111D72C-54F6-4521-923C-B401B7B90CAB}"/>
              </a:ext>
            </a:extLst>
          </p:cNvPr>
          <p:cNvSpPr txBox="1"/>
          <p:nvPr/>
        </p:nvSpPr>
        <p:spPr>
          <a:xfrm>
            <a:off x="394436" y="323287"/>
            <a:ext cx="11797564" cy="954107"/>
          </a:xfrm>
          <a:prstGeom prst="rect">
            <a:avLst/>
          </a:prstGeom>
          <a:noFill/>
        </p:spPr>
        <p:txBody>
          <a:bodyPr wrap="square">
            <a:spAutoFit/>
          </a:bodyPr>
          <a:lstStyle/>
          <a:p>
            <a:pPr algn="ctr"/>
            <a:r>
              <a:rPr lang="en-IN" sz="2800" b="1" dirty="0">
                <a:solidFill>
                  <a:srgbClr val="002060"/>
                </a:solidFill>
                <a:latin typeface="Arial Black" panose="020B0A04020102020204" pitchFamily="34" charset="0"/>
              </a:rPr>
              <a:t>PROVIDING DATA PRIVACY OF E- HEATHCARE DATA</a:t>
            </a:r>
            <a:endParaRPr lang="en-IN" sz="2800" b="1" dirty="0">
              <a:solidFill>
                <a:srgbClr val="002060"/>
              </a:solidFill>
              <a:effectLst/>
              <a:latin typeface="Arial Black" panose="020B0A04020102020204" pitchFamily="34" charset="0"/>
            </a:endParaRPr>
          </a:p>
          <a:p>
            <a:pPr algn="ctr"/>
            <a:r>
              <a:rPr lang="en-IN" sz="2800" b="1" dirty="0">
                <a:solidFill>
                  <a:srgbClr val="C00000"/>
                </a:solidFill>
                <a:latin typeface="Arial Black" panose="020B0A04020102020204" pitchFamily="34" charset="0"/>
              </a:rPr>
              <a:t>BTech in Information Technology </a:t>
            </a:r>
            <a:endParaRPr lang="en-IN" sz="2800" b="1" dirty="0">
              <a:solidFill>
                <a:srgbClr val="C00000"/>
              </a:solidFill>
              <a:effectLst/>
              <a:latin typeface="Arial Black" panose="020B0A04020102020204" pitchFamily="34" charset="0"/>
            </a:endParaRPr>
          </a:p>
        </p:txBody>
      </p:sp>
      <p:cxnSp>
        <p:nvCxnSpPr>
          <p:cNvPr id="26" name="Straight Connector 25">
            <a:extLst>
              <a:ext uri="{FF2B5EF4-FFF2-40B4-BE49-F238E27FC236}">
                <a16:creationId xmlns:a16="http://schemas.microsoft.com/office/drawing/2014/main" id="{F3D03D80-49ED-434D-ACEF-CA763CD96923}"/>
              </a:ext>
            </a:extLst>
          </p:cNvPr>
          <p:cNvCxnSpPr/>
          <p:nvPr/>
        </p:nvCxnSpPr>
        <p:spPr>
          <a:xfrm>
            <a:off x="588433" y="1708282"/>
            <a:ext cx="11015133" cy="1"/>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5B16DFB3-06C2-4752-BF23-554719FDED01}"/>
              </a:ext>
            </a:extLst>
          </p:cNvPr>
          <p:cNvSpPr txBox="1"/>
          <p:nvPr/>
        </p:nvSpPr>
        <p:spPr>
          <a:xfrm>
            <a:off x="490426" y="5973833"/>
            <a:ext cx="10987249" cy="707886"/>
          </a:xfrm>
          <a:prstGeom prst="rect">
            <a:avLst/>
          </a:prstGeom>
          <a:noFill/>
        </p:spPr>
        <p:txBody>
          <a:bodyPr wrap="square">
            <a:spAutoFit/>
          </a:bodyPr>
          <a:lstStyle/>
          <a:p>
            <a:pPr algn="ctr"/>
            <a:r>
              <a:rPr lang="en-IN" sz="2000" dirty="0">
                <a:solidFill>
                  <a:srgbClr val="FF0000"/>
                </a:solidFill>
                <a:latin typeface="Arial Black" panose="020B0A04020102020204" pitchFamily="34" charset="0"/>
              </a:rPr>
              <a:t>Department of Information Technology.</a:t>
            </a:r>
          </a:p>
          <a:p>
            <a:pPr algn="ctr"/>
            <a:r>
              <a:rPr lang="en-IN" sz="2000" b="1" dirty="0" err="1">
                <a:solidFill>
                  <a:srgbClr val="FF0000"/>
                </a:solidFill>
                <a:effectLst/>
                <a:latin typeface="Arial Black" panose="020B0A04020102020204" pitchFamily="34" charset="0"/>
              </a:rPr>
              <a:t>Maulana</a:t>
            </a:r>
            <a:r>
              <a:rPr lang="en-IN" sz="2000" b="1" dirty="0">
                <a:solidFill>
                  <a:srgbClr val="FF0000"/>
                </a:solidFill>
                <a:effectLst/>
                <a:latin typeface="Arial Black" panose="020B0A04020102020204" pitchFamily="34" charset="0"/>
              </a:rPr>
              <a:t> </a:t>
            </a:r>
            <a:r>
              <a:rPr lang="en-IN" sz="2000" b="1" dirty="0" err="1">
                <a:solidFill>
                  <a:srgbClr val="FF0000"/>
                </a:solidFill>
                <a:effectLst/>
                <a:latin typeface="Arial Black" panose="020B0A04020102020204" pitchFamily="34" charset="0"/>
              </a:rPr>
              <a:t>Abul</a:t>
            </a:r>
            <a:r>
              <a:rPr lang="en-IN" sz="2000" b="1" dirty="0">
                <a:solidFill>
                  <a:srgbClr val="FF0000"/>
                </a:solidFill>
                <a:effectLst/>
                <a:latin typeface="Arial Black" panose="020B0A04020102020204" pitchFamily="34" charset="0"/>
              </a:rPr>
              <a:t> </a:t>
            </a:r>
            <a:r>
              <a:rPr lang="en-IN" sz="2000" b="1" dirty="0" err="1">
                <a:solidFill>
                  <a:srgbClr val="FF0000"/>
                </a:solidFill>
                <a:effectLst/>
                <a:latin typeface="Arial Black" panose="020B0A04020102020204" pitchFamily="34" charset="0"/>
              </a:rPr>
              <a:t>Kalam</a:t>
            </a:r>
            <a:r>
              <a:rPr lang="en-IN" sz="2000" b="1" dirty="0">
                <a:solidFill>
                  <a:srgbClr val="FF0000"/>
                </a:solidFill>
                <a:effectLst/>
                <a:latin typeface="Arial Black" panose="020B0A04020102020204" pitchFamily="34" charset="0"/>
              </a:rPr>
              <a:t> Azad University Technology, West Bengal, India </a:t>
            </a:r>
            <a:endParaRPr lang="en-IN" sz="2000" dirty="0">
              <a:solidFill>
                <a:srgbClr val="FF0000"/>
              </a:solidFill>
              <a:latin typeface="Arial Black" panose="020B0A04020102020204" pitchFamily="34" charset="0"/>
            </a:endParaRPr>
          </a:p>
        </p:txBody>
      </p:sp>
      <p:sp>
        <p:nvSpPr>
          <p:cNvPr id="18" name="TextBox 17">
            <a:extLst>
              <a:ext uri="{FF2B5EF4-FFF2-40B4-BE49-F238E27FC236}">
                <a16:creationId xmlns:a16="http://schemas.microsoft.com/office/drawing/2014/main" id="{69C08ADF-69CD-4BF5-BD2E-ADD335146364}"/>
              </a:ext>
            </a:extLst>
          </p:cNvPr>
          <p:cNvSpPr txBox="1"/>
          <p:nvPr/>
        </p:nvSpPr>
        <p:spPr>
          <a:xfrm>
            <a:off x="3910817" y="4932299"/>
            <a:ext cx="4417257" cy="615553"/>
          </a:xfrm>
          <a:prstGeom prst="rect">
            <a:avLst/>
          </a:prstGeom>
          <a:noFill/>
        </p:spPr>
        <p:txBody>
          <a:bodyPr wrap="square">
            <a:spAutoFit/>
          </a:bodyPr>
          <a:lstStyle/>
          <a:p>
            <a:pPr algn="ctr"/>
            <a:endParaRPr lang="en-IN" sz="1600" b="1" dirty="0">
              <a:solidFill>
                <a:srgbClr val="002060"/>
              </a:solidFill>
              <a:effectLst/>
              <a:latin typeface="Arial Black" panose="020B0A04020102020204" pitchFamily="34" charset="0"/>
            </a:endParaRPr>
          </a:p>
          <a:p>
            <a:pPr algn="ctr"/>
            <a:endParaRPr lang="en-IN" dirty="0">
              <a:solidFill>
                <a:srgbClr val="002060"/>
              </a:solidFill>
              <a:latin typeface="Arial Black" panose="020B0A04020102020204" pitchFamily="34" charset="0"/>
            </a:endParaRPr>
          </a:p>
        </p:txBody>
      </p:sp>
      <p:sp>
        <p:nvSpPr>
          <p:cNvPr id="2" name="TextBox 1">
            <a:extLst>
              <a:ext uri="{FF2B5EF4-FFF2-40B4-BE49-F238E27FC236}">
                <a16:creationId xmlns:a16="http://schemas.microsoft.com/office/drawing/2014/main" id="{F68541F9-4EFD-C99C-2611-E4E0D9768DD9}"/>
              </a:ext>
            </a:extLst>
          </p:cNvPr>
          <p:cNvSpPr txBox="1"/>
          <p:nvPr/>
        </p:nvSpPr>
        <p:spPr>
          <a:xfrm>
            <a:off x="2694038" y="1972680"/>
            <a:ext cx="7983153" cy="2954655"/>
          </a:xfrm>
          <a:prstGeom prst="rect">
            <a:avLst/>
          </a:prstGeom>
          <a:noFill/>
        </p:spPr>
        <p:txBody>
          <a:bodyPr wrap="square" rtlCol="0">
            <a:spAutoFit/>
          </a:bodyPr>
          <a:lstStyle/>
          <a:p>
            <a:r>
              <a:rPr lang="en-IN" sz="2400" dirty="0">
                <a:solidFill>
                  <a:srgbClr val="CC3300"/>
                </a:solidFill>
              </a:rPr>
              <a:t>                                                  		 </a:t>
            </a:r>
            <a:r>
              <a:rPr lang="en-IN" sz="2400" dirty="0">
                <a:solidFill>
                  <a:srgbClr val="660033"/>
                </a:solidFill>
              </a:rPr>
              <a:t>PRESENTED BY</a:t>
            </a:r>
          </a:p>
          <a:p>
            <a:endParaRPr lang="en-IN" dirty="0"/>
          </a:p>
          <a:p>
            <a:endParaRPr lang="en-IN" dirty="0"/>
          </a:p>
          <a:p>
            <a:r>
              <a:rPr lang="en-IN" dirty="0">
                <a:latin typeface="Bahnschrift SemiLight SemiConde" pitchFamily="34" charset="0"/>
              </a:rPr>
              <a:t>			 </a:t>
            </a:r>
            <a:r>
              <a:rPr lang="en-IN" b="1" u="sng" dirty="0">
                <a:solidFill>
                  <a:srgbClr val="002060"/>
                </a:solidFill>
                <a:latin typeface="Bahnschrift SemiLight SemiConde" pitchFamily="34" charset="0"/>
              </a:rPr>
              <a:t>SUBHAJIT GHOSH</a:t>
            </a:r>
            <a:r>
              <a:rPr lang="en-IN" b="1" dirty="0">
                <a:solidFill>
                  <a:srgbClr val="002060"/>
                </a:solidFill>
                <a:latin typeface="Bahnschrift SemiLight SemiConde" pitchFamily="34" charset="0"/>
              </a:rPr>
              <a:t>  </a:t>
            </a:r>
            <a:r>
              <a:rPr lang="en-IN" dirty="0">
                <a:latin typeface="Bahnschrift SemiLight SemiConde" pitchFamily="34" charset="0"/>
              </a:rPr>
              <a:t>Roll: 10000220058 Reg.:</a:t>
            </a:r>
            <a:r>
              <a:rPr lang="en-IN" dirty="0"/>
              <a:t>201000100220005</a:t>
            </a:r>
            <a:endParaRPr lang="en-IN" dirty="0">
              <a:latin typeface="Bahnschrift SemiLight SemiConde" pitchFamily="34" charset="0"/>
            </a:endParaRP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JOTIRMAY SIKDAR</a:t>
            </a:r>
            <a:r>
              <a:rPr lang="en-IN" b="1" dirty="0">
                <a:solidFill>
                  <a:srgbClr val="002060"/>
                </a:solidFill>
                <a:latin typeface="Bahnschrift SemiLight SemiConde" pitchFamily="34" charset="0"/>
              </a:rPr>
              <a:t>  </a:t>
            </a:r>
            <a:r>
              <a:rPr lang="en-IN" dirty="0">
                <a:latin typeface="Bahnschrift SemiLight SemiConde" pitchFamily="34" charset="0"/>
              </a:rPr>
              <a:t>Roll:10000220060 Reg.:201000100220007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RAJIB KUMAR MAJUMDER</a:t>
            </a:r>
            <a:r>
              <a:rPr lang="en-IN" b="1" dirty="0">
                <a:solidFill>
                  <a:srgbClr val="002060"/>
                </a:solidFill>
                <a:latin typeface="Bahnschrift SemiLight SemiConde" pitchFamily="34" charset="0"/>
              </a:rPr>
              <a:t>  </a:t>
            </a:r>
            <a:r>
              <a:rPr lang="en-IN" dirty="0">
                <a:latin typeface="Bahnschrift SemiLight SemiConde" pitchFamily="34" charset="0"/>
              </a:rPr>
              <a:t>Roll: 10000219024  Reg.: 030957</a:t>
            </a:r>
          </a:p>
          <a:p>
            <a:endParaRPr lang="en-IN" dirty="0">
              <a:latin typeface="Bahnschrift SemiLight SemiConde" pitchFamily="34" charset="0"/>
            </a:endParaRPr>
          </a:p>
          <a:p>
            <a:r>
              <a:rPr lang="en-IN" dirty="0">
                <a:latin typeface="Bahnschrift SemiLight SemiConde" pitchFamily="34" charset="0"/>
              </a:rPr>
              <a:t>					</a:t>
            </a:r>
            <a:r>
              <a:rPr lang="en-IN" b="1" u="sng" dirty="0">
                <a:solidFill>
                  <a:srgbClr val="002060"/>
                </a:solidFill>
                <a:latin typeface="Bahnschrift SemiLight SemiConde" pitchFamily="34" charset="0"/>
              </a:rPr>
              <a:t>SAPTARSHI MONDAL</a:t>
            </a:r>
            <a:r>
              <a:rPr lang="en-IN" b="1" dirty="0">
                <a:solidFill>
                  <a:srgbClr val="002060"/>
                </a:solidFill>
                <a:latin typeface="Bahnschrift SemiLight SemiConde" pitchFamily="34" charset="0"/>
              </a:rPr>
              <a:t>  </a:t>
            </a:r>
            <a:r>
              <a:rPr lang="en-IN" dirty="0">
                <a:latin typeface="Bahnschrift SemiLight SemiConde" pitchFamily="34" charset="0"/>
              </a:rPr>
              <a:t>Roll: 10000219074    Reg.: 043001</a:t>
            </a:r>
          </a:p>
        </p:txBody>
      </p:sp>
      <p:sp>
        <p:nvSpPr>
          <p:cNvPr id="7" name="TextBox 6"/>
          <p:cNvSpPr txBox="1"/>
          <p:nvPr/>
        </p:nvSpPr>
        <p:spPr>
          <a:xfrm>
            <a:off x="4557932" y="5373859"/>
            <a:ext cx="2546253" cy="677108"/>
          </a:xfrm>
          <a:prstGeom prst="rect">
            <a:avLst/>
          </a:prstGeom>
          <a:noFill/>
        </p:spPr>
        <p:txBody>
          <a:bodyPr wrap="square" rtlCol="0">
            <a:spAutoFit/>
          </a:bodyPr>
          <a:lstStyle/>
          <a:p>
            <a:r>
              <a:rPr lang="en-US" dirty="0">
                <a:solidFill>
                  <a:srgbClr val="002060"/>
                </a:solidFill>
              </a:rPr>
              <a:t>       </a:t>
            </a:r>
            <a:r>
              <a:rPr lang="en-US" sz="2000" dirty="0">
                <a:solidFill>
                  <a:srgbClr val="002060"/>
                </a:solidFill>
                <a:latin typeface="Arial Black" pitchFamily="34" charset="0"/>
              </a:rPr>
              <a:t>Guided By</a:t>
            </a:r>
            <a:r>
              <a:rPr lang="en-US" sz="2000" dirty="0">
                <a:solidFill>
                  <a:schemeClr val="tx1">
                    <a:lumMod val="65000"/>
                    <a:lumOff val="35000"/>
                  </a:schemeClr>
                </a:solidFill>
                <a:latin typeface="Arial Black" pitchFamily="34" charset="0"/>
              </a:rPr>
              <a:t>:</a:t>
            </a:r>
            <a:endParaRPr lang="en-US" dirty="0">
              <a:solidFill>
                <a:schemeClr val="tx1">
                  <a:lumMod val="65000"/>
                  <a:lumOff val="35000"/>
                </a:schemeClr>
              </a:solidFill>
              <a:latin typeface="Arial Black" pitchFamily="34" charset="0"/>
            </a:endParaRPr>
          </a:p>
          <a:p>
            <a:r>
              <a:rPr lang="en-US" dirty="0"/>
              <a:t>      SAYANTANI SAHA</a:t>
            </a:r>
          </a:p>
        </p:txBody>
      </p:sp>
    </p:spTree>
    <p:extLst>
      <p:ext uri="{BB962C8B-B14F-4D97-AF65-F5344CB8AC3E}">
        <p14:creationId xmlns:p14="http://schemas.microsoft.com/office/powerpoint/2010/main" val="167880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4060727"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Experimental Results </a:t>
            </a:r>
            <a:endParaRPr lang="en-IN" sz="3200" b="1"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34BF51A7-CF98-4478-98AD-483DAE796F90}" type="datetime1">
              <a:rPr lang="en-IN" smtClean="0"/>
              <a:pPr/>
              <a:t>29-11-2022</a:t>
            </a:fld>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10</a:t>
            </a:fld>
            <a:endParaRPr lang="en-IN"/>
          </a:p>
        </p:txBody>
      </p:sp>
      <p:sp>
        <p:nvSpPr>
          <p:cNvPr id="2" name="AutoShape 2">
            <a:extLst>
              <a:ext uri="{FF2B5EF4-FFF2-40B4-BE49-F238E27FC236}">
                <a16:creationId xmlns:a16="http://schemas.microsoft.com/office/drawing/2014/main" id="{8E9BF834-3D88-DCD8-D71C-1D55ED3DE0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504A19C0-311D-DE05-16F6-0B6CA4A9F750}"/>
              </a:ext>
            </a:extLst>
          </p:cNvPr>
          <p:cNvSpPr>
            <a:spLocks noChangeAspect="1" noChangeArrowheads="1"/>
          </p:cNvSpPr>
          <p:nvPr/>
        </p:nvSpPr>
        <p:spPr bwMode="auto">
          <a:xfrm>
            <a:off x="6095999" y="1689463"/>
            <a:ext cx="1628503" cy="2044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2B43CFCB-A757-BE69-76F0-F2CD9DB3F0F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39A710DF-92E8-EDAF-8DA5-6D4D763B1CDD}"/>
              </a:ext>
            </a:extLst>
          </p:cNvPr>
          <p:cNvPicPr>
            <a:picLocks noChangeAspect="1"/>
          </p:cNvPicPr>
          <p:nvPr/>
        </p:nvPicPr>
        <p:blipFill>
          <a:blip r:embed="rId2"/>
          <a:stretch>
            <a:fillRect/>
          </a:stretch>
        </p:blipFill>
        <p:spPr>
          <a:xfrm>
            <a:off x="0" y="742950"/>
            <a:ext cx="12192000" cy="6115050"/>
          </a:xfrm>
          <a:prstGeom prst="rect">
            <a:avLst/>
          </a:prstGeom>
        </p:spPr>
      </p:pic>
    </p:spTree>
    <p:extLst>
      <p:ext uri="{BB962C8B-B14F-4D97-AF65-F5344CB8AC3E}">
        <p14:creationId xmlns:p14="http://schemas.microsoft.com/office/powerpoint/2010/main" val="338023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32B13E-5028-2DB4-1053-4F5EEB7F78E5}"/>
              </a:ext>
            </a:extLst>
          </p:cNvPr>
          <p:cNvSpPr>
            <a:spLocks noGrp="1"/>
          </p:cNvSpPr>
          <p:nvPr>
            <p:ph type="dt" sz="half" idx="10"/>
          </p:nvPr>
        </p:nvSpPr>
        <p:spPr/>
        <p:txBody>
          <a:bodyPr/>
          <a:lstStyle/>
          <a:p>
            <a:fld id="{87F6EF97-8497-4452-9D3B-D156F4D78093}" type="datetime1">
              <a:rPr lang="en-IN" smtClean="0"/>
              <a:pPr/>
              <a:t>29-11-2022</a:t>
            </a:fld>
            <a:endParaRPr lang="en-IN"/>
          </a:p>
        </p:txBody>
      </p:sp>
      <p:sp>
        <p:nvSpPr>
          <p:cNvPr id="5" name="Slide Number Placeholder 4">
            <a:extLst>
              <a:ext uri="{FF2B5EF4-FFF2-40B4-BE49-F238E27FC236}">
                <a16:creationId xmlns:a16="http://schemas.microsoft.com/office/drawing/2014/main" id="{35FC4182-05D0-59C1-72CA-7875A0700C36}"/>
              </a:ext>
            </a:extLst>
          </p:cNvPr>
          <p:cNvSpPr>
            <a:spLocks noGrp="1"/>
          </p:cNvSpPr>
          <p:nvPr>
            <p:ph type="sldNum" sz="quarter" idx="12"/>
          </p:nvPr>
        </p:nvSpPr>
        <p:spPr/>
        <p:txBody>
          <a:bodyPr/>
          <a:lstStyle/>
          <a:p>
            <a:fld id="{C8421A79-F751-4E2E-A6A8-90315ACC7929}" type="slidenum">
              <a:rPr lang="en-IN" smtClean="0"/>
              <a:pPr/>
              <a:t>11</a:t>
            </a:fld>
            <a:endParaRPr lang="en-IN"/>
          </a:p>
        </p:txBody>
      </p:sp>
      <p:sp>
        <p:nvSpPr>
          <p:cNvPr id="7" name="AutoShape 2">
            <a:extLst>
              <a:ext uri="{FF2B5EF4-FFF2-40B4-BE49-F238E27FC236}">
                <a16:creationId xmlns:a16="http://schemas.microsoft.com/office/drawing/2014/main" id="{7D891FA9-171B-F2D5-B770-8184229040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FC56829-B4E7-7926-AC53-1B9C2206D422}"/>
              </a:ext>
            </a:extLst>
          </p:cNvPr>
          <p:cNvPicPr>
            <a:picLocks noChangeAspect="1"/>
          </p:cNvPicPr>
          <p:nvPr/>
        </p:nvPicPr>
        <p:blipFill>
          <a:blip r:embed="rId2"/>
          <a:stretch>
            <a:fillRect/>
          </a:stretch>
        </p:blipFill>
        <p:spPr>
          <a:xfrm>
            <a:off x="0" y="361950"/>
            <a:ext cx="12192000" cy="6134100"/>
          </a:xfrm>
          <a:prstGeom prst="rect">
            <a:avLst/>
          </a:prstGeom>
        </p:spPr>
      </p:pic>
    </p:spTree>
    <p:extLst>
      <p:ext uri="{BB962C8B-B14F-4D97-AF65-F5344CB8AC3E}">
        <p14:creationId xmlns:p14="http://schemas.microsoft.com/office/powerpoint/2010/main" val="159840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3706F6-46F9-A92D-1ADA-EFD149137632}"/>
              </a:ext>
            </a:extLst>
          </p:cNvPr>
          <p:cNvSpPr>
            <a:spLocks noGrp="1"/>
          </p:cNvSpPr>
          <p:nvPr>
            <p:ph type="dt" sz="half" idx="10"/>
          </p:nvPr>
        </p:nvSpPr>
        <p:spPr/>
        <p:txBody>
          <a:bodyPr/>
          <a:lstStyle/>
          <a:p>
            <a:fld id="{87F6EF97-8497-4452-9D3B-D156F4D78093}" type="datetime1">
              <a:rPr lang="en-IN" smtClean="0"/>
              <a:pPr/>
              <a:t>29-11-2022</a:t>
            </a:fld>
            <a:endParaRPr lang="en-IN"/>
          </a:p>
        </p:txBody>
      </p:sp>
      <p:sp>
        <p:nvSpPr>
          <p:cNvPr id="5" name="Slide Number Placeholder 4">
            <a:extLst>
              <a:ext uri="{FF2B5EF4-FFF2-40B4-BE49-F238E27FC236}">
                <a16:creationId xmlns:a16="http://schemas.microsoft.com/office/drawing/2014/main" id="{91FAEBE6-B63B-4932-40C1-54714059843B}"/>
              </a:ext>
            </a:extLst>
          </p:cNvPr>
          <p:cNvSpPr>
            <a:spLocks noGrp="1"/>
          </p:cNvSpPr>
          <p:nvPr>
            <p:ph type="sldNum" sz="quarter" idx="12"/>
          </p:nvPr>
        </p:nvSpPr>
        <p:spPr/>
        <p:txBody>
          <a:bodyPr/>
          <a:lstStyle/>
          <a:p>
            <a:fld id="{C8421A79-F751-4E2E-A6A8-90315ACC7929}" type="slidenum">
              <a:rPr lang="en-IN" smtClean="0"/>
              <a:pPr/>
              <a:t>12</a:t>
            </a:fld>
            <a:endParaRPr lang="en-IN"/>
          </a:p>
        </p:txBody>
      </p:sp>
      <p:pic>
        <p:nvPicPr>
          <p:cNvPr id="7" name="Picture 6">
            <a:extLst>
              <a:ext uri="{FF2B5EF4-FFF2-40B4-BE49-F238E27FC236}">
                <a16:creationId xmlns:a16="http://schemas.microsoft.com/office/drawing/2014/main" id="{44D5B824-E7FE-1282-9B9A-F7CB044669F3}"/>
              </a:ext>
            </a:extLst>
          </p:cNvPr>
          <p:cNvPicPr>
            <a:picLocks noChangeAspect="1"/>
          </p:cNvPicPr>
          <p:nvPr/>
        </p:nvPicPr>
        <p:blipFill>
          <a:blip r:embed="rId2"/>
          <a:stretch>
            <a:fillRect/>
          </a:stretch>
        </p:blipFill>
        <p:spPr>
          <a:xfrm>
            <a:off x="0" y="371475"/>
            <a:ext cx="12192000" cy="6115050"/>
          </a:xfrm>
          <a:prstGeom prst="rect">
            <a:avLst/>
          </a:prstGeom>
        </p:spPr>
      </p:pic>
    </p:spTree>
    <p:extLst>
      <p:ext uri="{BB962C8B-B14F-4D97-AF65-F5344CB8AC3E}">
        <p14:creationId xmlns:p14="http://schemas.microsoft.com/office/powerpoint/2010/main" val="419611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13</a:t>
            </a:fld>
            <a:endParaRPr lang="en-IN"/>
          </a:p>
        </p:txBody>
      </p:sp>
      <p:sp>
        <p:nvSpPr>
          <p:cNvPr id="4" name="TextBox 3"/>
          <p:cNvSpPr txBox="1"/>
          <p:nvPr/>
        </p:nvSpPr>
        <p:spPr>
          <a:xfrm>
            <a:off x="1868134" y="1883392"/>
            <a:ext cx="9007522" cy="2800767"/>
          </a:xfrm>
          <a:prstGeom prst="rect">
            <a:avLst/>
          </a:prstGeom>
          <a:noFill/>
          <a:ln>
            <a:solidFill>
              <a:schemeClr val="tx1"/>
            </a:solidFill>
          </a:ln>
        </p:spPr>
        <p:txBody>
          <a:bodyPr wrap="square" rtlCol="0">
            <a:spAutoFit/>
          </a:bodyPr>
          <a:lstStyle/>
          <a:p>
            <a:pPr algn="ctr"/>
            <a:r>
              <a:rPr lang="en-US" sz="4400" dirty="0"/>
              <a:t>Now we are going to represent database tables which we have previously used for appointments, signup etc</a:t>
            </a:r>
            <a:r>
              <a:rPr lang="en-US" dirty="0"/>
              <a:t>.</a:t>
            </a:r>
            <a:endParaRPr lang="en-IN" dirty="0"/>
          </a:p>
        </p:txBody>
      </p:sp>
    </p:spTree>
    <p:extLst>
      <p:ext uri="{BB962C8B-B14F-4D97-AF65-F5344CB8AC3E}">
        <p14:creationId xmlns:p14="http://schemas.microsoft.com/office/powerpoint/2010/main" val="101938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14</a:t>
            </a:fld>
            <a:endParaRPr lang="en-IN"/>
          </a:p>
        </p:txBody>
      </p:sp>
      <p:sp>
        <p:nvSpPr>
          <p:cNvPr id="6" name="TextBox 5"/>
          <p:cNvSpPr txBox="1"/>
          <p:nvPr/>
        </p:nvSpPr>
        <p:spPr>
          <a:xfrm>
            <a:off x="3739487" y="245660"/>
            <a:ext cx="4449170" cy="707886"/>
          </a:xfrm>
          <a:prstGeom prst="rect">
            <a:avLst/>
          </a:prstGeom>
          <a:solidFill>
            <a:schemeClr val="accent1">
              <a:lumMod val="60000"/>
              <a:lumOff val="40000"/>
            </a:schemeClr>
          </a:solidFill>
        </p:spPr>
        <p:txBody>
          <a:bodyPr wrap="square" rtlCol="0">
            <a:spAutoFit/>
          </a:bodyPr>
          <a:lstStyle/>
          <a:p>
            <a:r>
              <a:rPr lang="en-US" sz="4000" b="1" u="sng" dirty="0"/>
              <a:t>DOCTOR’S TABLE</a:t>
            </a:r>
            <a:endParaRPr lang="en-IN" sz="4000" b="1" u="sng"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1" y="1063672"/>
            <a:ext cx="10951856" cy="5657850"/>
          </a:xfrm>
          <a:prstGeom prst="rect">
            <a:avLst/>
          </a:prstGeom>
        </p:spPr>
      </p:pic>
    </p:spTree>
    <p:extLst>
      <p:ext uri="{BB962C8B-B14F-4D97-AF65-F5344CB8AC3E}">
        <p14:creationId xmlns:p14="http://schemas.microsoft.com/office/powerpoint/2010/main" val="36206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15</a:t>
            </a:fld>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9" y="1009934"/>
            <a:ext cx="11409528" cy="5657850"/>
          </a:xfrm>
          <a:prstGeom prst="rect">
            <a:avLst/>
          </a:prstGeom>
        </p:spPr>
      </p:pic>
      <p:sp>
        <p:nvSpPr>
          <p:cNvPr id="6" name="TextBox 5"/>
          <p:cNvSpPr txBox="1"/>
          <p:nvPr/>
        </p:nvSpPr>
        <p:spPr>
          <a:xfrm>
            <a:off x="4319517" y="300251"/>
            <a:ext cx="3753134" cy="646331"/>
          </a:xfrm>
          <a:prstGeom prst="rect">
            <a:avLst/>
          </a:prstGeom>
          <a:solidFill>
            <a:schemeClr val="accent1">
              <a:lumMod val="60000"/>
              <a:lumOff val="40000"/>
            </a:schemeClr>
          </a:solidFill>
        </p:spPr>
        <p:txBody>
          <a:bodyPr wrap="square" rtlCol="0">
            <a:spAutoFit/>
          </a:bodyPr>
          <a:lstStyle/>
          <a:p>
            <a:r>
              <a:rPr lang="en-US" sz="3600" b="1" u="sng" dirty="0"/>
              <a:t>PATIENT’S TABLE</a:t>
            </a:r>
            <a:endParaRPr lang="en-IN" sz="3600" b="1" u="sng" dirty="0"/>
          </a:p>
        </p:txBody>
      </p:sp>
    </p:spTree>
    <p:extLst>
      <p:ext uri="{BB962C8B-B14F-4D97-AF65-F5344CB8AC3E}">
        <p14:creationId xmlns:p14="http://schemas.microsoft.com/office/powerpoint/2010/main" val="245536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16</a:t>
            </a:fld>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743" y="1200150"/>
            <a:ext cx="10058400" cy="5657850"/>
          </a:xfrm>
          <a:prstGeom prst="rect">
            <a:avLst/>
          </a:prstGeom>
        </p:spPr>
      </p:pic>
      <p:sp>
        <p:nvSpPr>
          <p:cNvPr id="6" name="TextBox 5"/>
          <p:cNvSpPr txBox="1"/>
          <p:nvPr/>
        </p:nvSpPr>
        <p:spPr>
          <a:xfrm>
            <a:off x="4612943" y="409433"/>
            <a:ext cx="3971499" cy="646331"/>
          </a:xfrm>
          <a:prstGeom prst="rect">
            <a:avLst/>
          </a:prstGeom>
          <a:solidFill>
            <a:schemeClr val="accent1">
              <a:lumMod val="60000"/>
              <a:lumOff val="40000"/>
            </a:schemeClr>
          </a:solidFill>
        </p:spPr>
        <p:txBody>
          <a:bodyPr wrap="square" rtlCol="0">
            <a:spAutoFit/>
          </a:bodyPr>
          <a:lstStyle/>
          <a:p>
            <a:r>
              <a:rPr lang="en-US" sz="3600" b="1" u="sng" dirty="0"/>
              <a:t>DISEASE’S TABLE</a:t>
            </a:r>
            <a:endParaRPr lang="en-IN" sz="3600" b="1" u="sng" dirty="0"/>
          </a:p>
        </p:txBody>
      </p:sp>
    </p:spTree>
    <p:extLst>
      <p:ext uri="{BB962C8B-B14F-4D97-AF65-F5344CB8AC3E}">
        <p14:creationId xmlns:p14="http://schemas.microsoft.com/office/powerpoint/2010/main" val="202380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60F81-AE35-400B-93A4-84AA7513767C}"/>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846A08C1-0D98-8367-E124-2682ADE0F56C}"/>
              </a:ext>
            </a:extLst>
          </p:cNvPr>
          <p:cNvSpPr>
            <a:spLocks noGrp="1"/>
          </p:cNvSpPr>
          <p:nvPr>
            <p:ph type="sldNum" sz="quarter" idx="12"/>
          </p:nvPr>
        </p:nvSpPr>
        <p:spPr/>
        <p:txBody>
          <a:bodyPr/>
          <a:lstStyle/>
          <a:p>
            <a:fld id="{C8421A79-F751-4E2E-A6A8-90315ACC7929}" type="slidenum">
              <a:rPr lang="en-IN" smtClean="0"/>
              <a:pPr/>
              <a:t>17</a:t>
            </a:fld>
            <a:endParaRPr lang="en-IN"/>
          </a:p>
        </p:txBody>
      </p:sp>
      <p:sp>
        <p:nvSpPr>
          <p:cNvPr id="4" name="TextBox 3">
            <a:extLst>
              <a:ext uri="{FF2B5EF4-FFF2-40B4-BE49-F238E27FC236}">
                <a16:creationId xmlns:a16="http://schemas.microsoft.com/office/drawing/2014/main" id="{9EC564DB-56C8-5D1E-20B4-951B7FACF59C}"/>
              </a:ext>
            </a:extLst>
          </p:cNvPr>
          <p:cNvSpPr txBox="1"/>
          <p:nvPr/>
        </p:nvSpPr>
        <p:spPr>
          <a:xfrm>
            <a:off x="3211022" y="2828544"/>
            <a:ext cx="4450080" cy="1200329"/>
          </a:xfrm>
          <a:prstGeom prst="rect">
            <a:avLst/>
          </a:prstGeom>
          <a:noFill/>
        </p:spPr>
        <p:txBody>
          <a:bodyPr wrap="square" rtlCol="0">
            <a:spAutoFit/>
          </a:bodyPr>
          <a:lstStyle/>
          <a:p>
            <a:r>
              <a:rPr lang="en-US" dirty="0"/>
              <a:t>But we face some problems storing data in table format(MySQL). So, we used MongoDB for storing data in collection format….</a:t>
            </a:r>
            <a:endParaRPr lang="en-IN" dirty="0"/>
          </a:p>
        </p:txBody>
      </p:sp>
    </p:spTree>
    <p:extLst>
      <p:ext uri="{BB962C8B-B14F-4D97-AF65-F5344CB8AC3E}">
        <p14:creationId xmlns:p14="http://schemas.microsoft.com/office/powerpoint/2010/main" val="229068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820F7-F8A9-7DFF-E7ED-350A96FF73FD}"/>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56C3286E-AC0E-3790-632F-341A924F91FD}"/>
              </a:ext>
            </a:extLst>
          </p:cNvPr>
          <p:cNvSpPr>
            <a:spLocks noGrp="1"/>
          </p:cNvSpPr>
          <p:nvPr>
            <p:ph type="sldNum" sz="quarter" idx="12"/>
          </p:nvPr>
        </p:nvSpPr>
        <p:spPr/>
        <p:txBody>
          <a:bodyPr/>
          <a:lstStyle/>
          <a:p>
            <a:fld id="{C8421A79-F751-4E2E-A6A8-90315ACC7929}" type="slidenum">
              <a:rPr lang="en-IN" smtClean="0"/>
              <a:pPr/>
              <a:t>18</a:t>
            </a:fld>
            <a:endParaRPr lang="en-IN"/>
          </a:p>
        </p:txBody>
      </p:sp>
      <p:pic>
        <p:nvPicPr>
          <p:cNvPr id="5" name="Picture 4">
            <a:extLst>
              <a:ext uri="{FF2B5EF4-FFF2-40B4-BE49-F238E27FC236}">
                <a16:creationId xmlns:a16="http://schemas.microsoft.com/office/drawing/2014/main" id="{AB4F5DE8-10A8-DBE0-6E12-1A329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8" y="519215"/>
            <a:ext cx="8164064" cy="5887272"/>
          </a:xfrm>
          <a:prstGeom prst="rect">
            <a:avLst/>
          </a:prstGeom>
        </p:spPr>
      </p:pic>
    </p:spTree>
    <p:extLst>
      <p:ext uri="{BB962C8B-B14F-4D97-AF65-F5344CB8AC3E}">
        <p14:creationId xmlns:p14="http://schemas.microsoft.com/office/powerpoint/2010/main" val="183467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94DDD-8322-7387-E9FC-AF0527C52BFB}"/>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A11CFB51-5C13-9AF7-CC6C-5AAC635C4129}"/>
              </a:ext>
            </a:extLst>
          </p:cNvPr>
          <p:cNvSpPr>
            <a:spLocks noGrp="1"/>
          </p:cNvSpPr>
          <p:nvPr>
            <p:ph type="sldNum" sz="quarter" idx="12"/>
          </p:nvPr>
        </p:nvSpPr>
        <p:spPr/>
        <p:txBody>
          <a:bodyPr/>
          <a:lstStyle/>
          <a:p>
            <a:fld id="{C8421A79-F751-4E2E-A6A8-90315ACC7929}" type="slidenum">
              <a:rPr lang="en-IN" smtClean="0"/>
              <a:pPr/>
              <a:t>19</a:t>
            </a:fld>
            <a:endParaRPr lang="en-IN"/>
          </a:p>
        </p:txBody>
      </p:sp>
      <p:pic>
        <p:nvPicPr>
          <p:cNvPr id="5" name="Picture 4">
            <a:extLst>
              <a:ext uri="{FF2B5EF4-FFF2-40B4-BE49-F238E27FC236}">
                <a16:creationId xmlns:a16="http://schemas.microsoft.com/office/drawing/2014/main" id="{877DCA7B-904F-49F5-ABC3-639AF758C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075"/>
            <a:ext cx="12192000" cy="5657850"/>
          </a:xfrm>
          <a:prstGeom prst="rect">
            <a:avLst/>
          </a:prstGeom>
        </p:spPr>
      </p:pic>
    </p:spTree>
    <p:extLst>
      <p:ext uri="{BB962C8B-B14F-4D97-AF65-F5344CB8AC3E}">
        <p14:creationId xmlns:p14="http://schemas.microsoft.com/office/powerpoint/2010/main" val="55319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26933" y="1057068"/>
            <a:ext cx="2223686"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Motivation </a:t>
            </a:r>
          </a:p>
        </p:txBody>
      </p:sp>
      <p:sp>
        <p:nvSpPr>
          <p:cNvPr id="5" name="Date Placeholder 4"/>
          <p:cNvSpPr>
            <a:spLocks noGrp="1"/>
          </p:cNvSpPr>
          <p:nvPr>
            <p:ph type="dt" sz="half" idx="10"/>
          </p:nvPr>
        </p:nvSpPr>
        <p:spPr/>
        <p:txBody>
          <a:bodyPr/>
          <a:lstStyle/>
          <a:p>
            <a:fld id="{9E0EA6C4-5E88-427F-BBA7-6F5DD24535A5}" type="datetime1">
              <a:rPr lang="en-IN" smtClean="0"/>
              <a:pPr/>
              <a:t>29-11-2022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2</a:t>
            </a:fld>
            <a:endParaRPr lang="en-IN"/>
          </a:p>
        </p:txBody>
      </p:sp>
      <p:sp>
        <p:nvSpPr>
          <p:cNvPr id="2" name="TextBox 1">
            <a:extLst>
              <a:ext uri="{FF2B5EF4-FFF2-40B4-BE49-F238E27FC236}">
                <a16:creationId xmlns:a16="http://schemas.microsoft.com/office/drawing/2014/main" id="{6BEFC31B-541F-791C-E4EE-194D1DD9EF4D}"/>
              </a:ext>
            </a:extLst>
          </p:cNvPr>
          <p:cNvSpPr txBox="1"/>
          <p:nvPr/>
        </p:nvSpPr>
        <p:spPr>
          <a:xfrm>
            <a:off x="234462" y="2046083"/>
            <a:ext cx="6954130" cy="4524315"/>
          </a:xfrm>
          <a:prstGeom prst="rect">
            <a:avLst/>
          </a:prstGeom>
          <a:noFill/>
        </p:spPr>
        <p:txBody>
          <a:bodyPr wrap="square" rtlCol="0">
            <a:spAutoFit/>
          </a:bodyPr>
          <a:lstStyle/>
          <a:p>
            <a:r>
              <a:rPr lang="en-US" sz="1600" dirty="0">
                <a:effectLst/>
                <a:latin typeface="Trebuchet MS" panose="020B0603020202020204" pitchFamily="34" charset="0"/>
                <a:ea typeface="Trebuchet MS" panose="020B0603020202020204" pitchFamily="34" charset="0"/>
                <a:cs typeface="Trebuchet MS" panose="020B0603020202020204" pitchFamily="34" charset="0"/>
              </a:rPr>
              <a:t>Health data is so sensitive data. Only legitimate users should get access to it. No other medical personnel should access the data without permission. So, data need to be protected with a proper cryptosystem. Now the traditional cryptosystem is not able to provide end-to-end security to the system. Encrypting each patient’s data with an encryption key and sharing the key with the user -- is a very common method to maintain security. However, this traditional approach is not very efficient. First, it is going to store a huge number of encryption, and decryption keys, and key sharing should be done in the proper way to secure the system. In case the user like a doctor or nurse or any other user is changed we need to re-encrypt the patient data with a new key. So the traditional approach is not found to be suitable. Moreover, the data revealed to the doctor, may not be required by the pharmacist or pathologist so we need to separate the patient data into smaller chunk and share it with the concerned user. For example, the pathologist need not access the data of medicine advice by the doctor or the pharmacist may not need the data of the pathological report. So here is the need to keep the data in an efficient data model system.</a:t>
            </a:r>
            <a:endParaRPr lang="en-IN" sz="1600" dirty="0"/>
          </a:p>
        </p:txBody>
      </p:sp>
      <p:pic>
        <p:nvPicPr>
          <p:cNvPr id="7" name="Picture 6" descr="e health image.jpg"/>
          <p:cNvPicPr>
            <a:picLocks noChangeAspect="1"/>
          </p:cNvPicPr>
          <p:nvPr/>
        </p:nvPicPr>
        <p:blipFill>
          <a:blip r:embed="rId2"/>
          <a:stretch>
            <a:fillRect/>
          </a:stretch>
        </p:blipFill>
        <p:spPr>
          <a:xfrm>
            <a:off x="7877907" y="1497916"/>
            <a:ext cx="4079631" cy="4762500"/>
          </a:xfrm>
          <a:prstGeom prst="rect">
            <a:avLst/>
          </a:prstGeom>
        </p:spPr>
      </p:pic>
    </p:spTree>
    <p:extLst>
      <p:ext uri="{BB962C8B-B14F-4D97-AF65-F5344CB8AC3E}">
        <p14:creationId xmlns:p14="http://schemas.microsoft.com/office/powerpoint/2010/main" val="1937615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CB4876-ABFD-7B3B-143F-C5E1712CA744}"/>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1F39F0C8-2097-FDD1-52F4-822CBAC76EA8}"/>
              </a:ext>
            </a:extLst>
          </p:cNvPr>
          <p:cNvSpPr>
            <a:spLocks noGrp="1"/>
          </p:cNvSpPr>
          <p:nvPr>
            <p:ph type="sldNum" sz="quarter" idx="12"/>
          </p:nvPr>
        </p:nvSpPr>
        <p:spPr/>
        <p:txBody>
          <a:bodyPr/>
          <a:lstStyle/>
          <a:p>
            <a:fld id="{C8421A79-F751-4E2E-A6A8-90315ACC7929}" type="slidenum">
              <a:rPr lang="en-IN" smtClean="0"/>
              <a:pPr/>
              <a:t>20</a:t>
            </a:fld>
            <a:endParaRPr lang="en-IN"/>
          </a:p>
        </p:txBody>
      </p:sp>
      <p:pic>
        <p:nvPicPr>
          <p:cNvPr id="7" name="Picture 6">
            <a:extLst>
              <a:ext uri="{FF2B5EF4-FFF2-40B4-BE49-F238E27FC236}">
                <a16:creationId xmlns:a16="http://schemas.microsoft.com/office/drawing/2014/main" id="{A20C1CAC-726D-0623-4D4F-2E0E34164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837"/>
            <a:ext cx="12192000" cy="5648325"/>
          </a:xfrm>
          <a:prstGeom prst="rect">
            <a:avLst/>
          </a:prstGeom>
        </p:spPr>
      </p:pic>
    </p:spTree>
    <p:extLst>
      <p:ext uri="{BB962C8B-B14F-4D97-AF65-F5344CB8AC3E}">
        <p14:creationId xmlns:p14="http://schemas.microsoft.com/office/powerpoint/2010/main" val="49865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86629-287C-8C4D-0B93-58B1BDDDF494}"/>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092AB03A-5753-042C-FBFA-17685A2C9DF0}"/>
              </a:ext>
            </a:extLst>
          </p:cNvPr>
          <p:cNvSpPr>
            <a:spLocks noGrp="1"/>
          </p:cNvSpPr>
          <p:nvPr>
            <p:ph type="sldNum" sz="quarter" idx="12"/>
          </p:nvPr>
        </p:nvSpPr>
        <p:spPr/>
        <p:txBody>
          <a:bodyPr/>
          <a:lstStyle/>
          <a:p>
            <a:fld id="{C8421A79-F751-4E2E-A6A8-90315ACC7929}" type="slidenum">
              <a:rPr lang="en-IN" smtClean="0"/>
              <a:pPr/>
              <a:t>21</a:t>
            </a:fld>
            <a:endParaRPr lang="en-IN"/>
          </a:p>
        </p:txBody>
      </p:sp>
      <p:pic>
        <p:nvPicPr>
          <p:cNvPr id="5" name="Picture 4">
            <a:extLst>
              <a:ext uri="{FF2B5EF4-FFF2-40B4-BE49-F238E27FC236}">
                <a16:creationId xmlns:a16="http://schemas.microsoft.com/office/drawing/2014/main" id="{AE9C3193-BB96-B65E-CA80-14441F0F2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362"/>
            <a:ext cx="12192000" cy="5629275"/>
          </a:xfrm>
          <a:prstGeom prst="rect">
            <a:avLst/>
          </a:prstGeom>
        </p:spPr>
      </p:pic>
    </p:spTree>
    <p:extLst>
      <p:ext uri="{BB962C8B-B14F-4D97-AF65-F5344CB8AC3E}">
        <p14:creationId xmlns:p14="http://schemas.microsoft.com/office/powerpoint/2010/main" val="2523801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E3BFB-493E-2C37-C475-4ED7FAD09E47}"/>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47E470A5-964A-50CE-59C3-174CBE1CD135}"/>
              </a:ext>
            </a:extLst>
          </p:cNvPr>
          <p:cNvSpPr>
            <a:spLocks noGrp="1"/>
          </p:cNvSpPr>
          <p:nvPr>
            <p:ph type="sldNum" sz="quarter" idx="12"/>
          </p:nvPr>
        </p:nvSpPr>
        <p:spPr/>
        <p:txBody>
          <a:bodyPr/>
          <a:lstStyle/>
          <a:p>
            <a:fld id="{C8421A79-F751-4E2E-A6A8-90315ACC7929}" type="slidenum">
              <a:rPr lang="en-IN" smtClean="0"/>
              <a:pPr/>
              <a:t>22</a:t>
            </a:fld>
            <a:endParaRPr lang="en-IN"/>
          </a:p>
        </p:txBody>
      </p:sp>
      <p:pic>
        <p:nvPicPr>
          <p:cNvPr id="7" name="Picture 6">
            <a:extLst>
              <a:ext uri="{FF2B5EF4-FFF2-40B4-BE49-F238E27FC236}">
                <a16:creationId xmlns:a16="http://schemas.microsoft.com/office/drawing/2014/main" id="{4C08FAEA-BFCB-6F3E-6247-4A2C3D0F4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837"/>
            <a:ext cx="12192000" cy="5648325"/>
          </a:xfrm>
          <a:prstGeom prst="rect">
            <a:avLst/>
          </a:prstGeom>
        </p:spPr>
      </p:pic>
    </p:spTree>
    <p:extLst>
      <p:ext uri="{BB962C8B-B14F-4D97-AF65-F5344CB8AC3E}">
        <p14:creationId xmlns:p14="http://schemas.microsoft.com/office/powerpoint/2010/main" val="2674354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337987-0A16-FE7D-159C-58DDF7F51B23}"/>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AE0E2AD1-148B-D880-2BEF-8CB12F6221BA}"/>
              </a:ext>
            </a:extLst>
          </p:cNvPr>
          <p:cNvSpPr>
            <a:spLocks noGrp="1"/>
          </p:cNvSpPr>
          <p:nvPr>
            <p:ph type="sldNum" sz="quarter" idx="12"/>
          </p:nvPr>
        </p:nvSpPr>
        <p:spPr/>
        <p:txBody>
          <a:bodyPr/>
          <a:lstStyle/>
          <a:p>
            <a:fld id="{C8421A79-F751-4E2E-A6A8-90315ACC7929}" type="slidenum">
              <a:rPr lang="en-IN" smtClean="0"/>
              <a:pPr/>
              <a:t>23</a:t>
            </a:fld>
            <a:endParaRPr lang="en-IN"/>
          </a:p>
        </p:txBody>
      </p:sp>
      <p:pic>
        <p:nvPicPr>
          <p:cNvPr id="7" name="Picture 6">
            <a:extLst>
              <a:ext uri="{FF2B5EF4-FFF2-40B4-BE49-F238E27FC236}">
                <a16:creationId xmlns:a16="http://schemas.microsoft.com/office/drawing/2014/main" id="{3139D4BE-FF36-9E52-9971-EE688EDE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787"/>
            <a:ext cx="12192000" cy="5686425"/>
          </a:xfrm>
          <a:prstGeom prst="rect">
            <a:avLst/>
          </a:prstGeom>
        </p:spPr>
      </p:pic>
    </p:spTree>
    <p:extLst>
      <p:ext uri="{BB962C8B-B14F-4D97-AF65-F5344CB8AC3E}">
        <p14:creationId xmlns:p14="http://schemas.microsoft.com/office/powerpoint/2010/main" val="314638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39CBC6-B6EA-7F7F-3FC6-7AAF21D584D1}"/>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F867716B-EDCC-0260-AF3F-825D008FFBA5}"/>
              </a:ext>
            </a:extLst>
          </p:cNvPr>
          <p:cNvSpPr>
            <a:spLocks noGrp="1"/>
          </p:cNvSpPr>
          <p:nvPr>
            <p:ph type="sldNum" sz="quarter" idx="12"/>
          </p:nvPr>
        </p:nvSpPr>
        <p:spPr/>
        <p:txBody>
          <a:bodyPr/>
          <a:lstStyle/>
          <a:p>
            <a:fld id="{C8421A79-F751-4E2E-A6A8-90315ACC7929}" type="slidenum">
              <a:rPr lang="en-IN" smtClean="0"/>
              <a:pPr/>
              <a:t>24</a:t>
            </a:fld>
            <a:endParaRPr lang="en-IN"/>
          </a:p>
        </p:txBody>
      </p:sp>
      <p:pic>
        <p:nvPicPr>
          <p:cNvPr id="5" name="Picture 4">
            <a:extLst>
              <a:ext uri="{FF2B5EF4-FFF2-40B4-BE49-F238E27FC236}">
                <a16:creationId xmlns:a16="http://schemas.microsoft.com/office/drawing/2014/main" id="{C849A79A-2946-B7DF-80E0-50962D21C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075"/>
            <a:ext cx="12192000" cy="5657850"/>
          </a:xfrm>
          <a:prstGeom prst="rect">
            <a:avLst/>
          </a:prstGeom>
        </p:spPr>
      </p:pic>
    </p:spTree>
    <p:extLst>
      <p:ext uri="{BB962C8B-B14F-4D97-AF65-F5344CB8AC3E}">
        <p14:creationId xmlns:p14="http://schemas.microsoft.com/office/powerpoint/2010/main" val="139166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3FE3E-24B4-26B7-6DB7-BA25371EC1B4}"/>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4DF6E89E-C21C-29B5-C456-65EE98239FE3}"/>
              </a:ext>
            </a:extLst>
          </p:cNvPr>
          <p:cNvSpPr>
            <a:spLocks noGrp="1"/>
          </p:cNvSpPr>
          <p:nvPr>
            <p:ph type="sldNum" sz="quarter" idx="12"/>
          </p:nvPr>
        </p:nvSpPr>
        <p:spPr/>
        <p:txBody>
          <a:bodyPr/>
          <a:lstStyle/>
          <a:p>
            <a:fld id="{C8421A79-F751-4E2E-A6A8-90315ACC7929}" type="slidenum">
              <a:rPr lang="en-IN" smtClean="0"/>
              <a:pPr/>
              <a:t>25</a:t>
            </a:fld>
            <a:endParaRPr lang="en-IN"/>
          </a:p>
        </p:txBody>
      </p:sp>
      <p:pic>
        <p:nvPicPr>
          <p:cNvPr id="7" name="Picture 6">
            <a:extLst>
              <a:ext uri="{FF2B5EF4-FFF2-40B4-BE49-F238E27FC236}">
                <a16:creationId xmlns:a16="http://schemas.microsoft.com/office/drawing/2014/main" id="{785A0003-84EE-DB8C-BCF7-990DFDBA3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362"/>
            <a:ext cx="12192000" cy="5629275"/>
          </a:xfrm>
          <a:prstGeom prst="rect">
            <a:avLst/>
          </a:prstGeom>
        </p:spPr>
      </p:pic>
    </p:spTree>
    <p:extLst>
      <p:ext uri="{BB962C8B-B14F-4D97-AF65-F5344CB8AC3E}">
        <p14:creationId xmlns:p14="http://schemas.microsoft.com/office/powerpoint/2010/main" val="408449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2868" y="182881"/>
            <a:ext cx="4698609" cy="6330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b="1" u="sng" dirty="0">
                <a:solidFill>
                  <a:schemeClr val="tx1"/>
                </a:solidFill>
              </a:rPr>
              <a:t>Algorithm  </a:t>
            </a:r>
          </a:p>
        </p:txBody>
      </p:sp>
      <p:sp>
        <p:nvSpPr>
          <p:cNvPr id="5" name="Rectangle 4"/>
          <p:cNvSpPr/>
          <p:nvPr/>
        </p:nvSpPr>
        <p:spPr>
          <a:xfrm>
            <a:off x="886266" y="1097278"/>
            <a:ext cx="6668085" cy="397031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chemeClr val="bg1"/>
                </a:solidFill>
              </a:rPr>
              <a:t>The user sign in with the basic details and make themselves an account. The communication between the users is done by this application. The practice of encrypting crucial data when sending data from one computer to another or keeping data on a computer is known as cryptography. Fernet is a block cipher mechanism that ensures the encrypted message cannot be altered or read without the key. The keys are encoded using URL safe encoding. Fernet also employs 128-bit AES in CBC mode with PKCS7 padding, with HMA </a:t>
            </a:r>
            <a:r>
              <a:rPr lang="en-US" dirty="0" err="1">
                <a:solidFill>
                  <a:schemeClr val="bg1"/>
                </a:solidFill>
              </a:rPr>
              <a:t>Cauthentication</a:t>
            </a:r>
            <a:r>
              <a:rPr lang="en-US" dirty="0">
                <a:solidFill>
                  <a:schemeClr val="bg1"/>
                </a:solidFill>
              </a:rPr>
              <a:t> based on SHA256. Python supplies a cryptography package that aids in the encryption and decryption of data. Using the encrypt and decrypt methods , the fernet module of the cryptography package offers built functions for generating the key, converting plaintext to ciphertext, and decrypting ciphertext back to plaintext</a:t>
            </a:r>
            <a:r>
              <a:rPr lang="en-US" dirty="0"/>
              <a:t>.</a:t>
            </a:r>
          </a:p>
        </p:txBody>
      </p:sp>
      <p:pic>
        <p:nvPicPr>
          <p:cNvPr id="6" name="Picture 5" descr="s3.PNG"/>
          <p:cNvPicPr>
            <a:picLocks noChangeAspect="1"/>
          </p:cNvPicPr>
          <p:nvPr/>
        </p:nvPicPr>
        <p:blipFill>
          <a:blip r:embed="rId2"/>
          <a:stretch>
            <a:fillRect/>
          </a:stretch>
        </p:blipFill>
        <p:spPr>
          <a:xfrm>
            <a:off x="7568419" y="407963"/>
            <a:ext cx="4623582" cy="54160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1673" y="211016"/>
            <a:ext cx="5092505" cy="61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lumMod val="65000"/>
                    <a:lumOff val="35000"/>
                  </a:schemeClr>
                </a:solidFill>
              </a:rPr>
              <a:t>METHOD’S will BE USED</a:t>
            </a:r>
          </a:p>
        </p:txBody>
      </p:sp>
      <p:sp>
        <p:nvSpPr>
          <p:cNvPr id="6" name="Rectangle 5"/>
          <p:cNvSpPr/>
          <p:nvPr/>
        </p:nvSpPr>
        <p:spPr>
          <a:xfrm>
            <a:off x="1373944" y="1140713"/>
            <a:ext cx="6039730" cy="123110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b="1" dirty="0" err="1">
                <a:solidFill>
                  <a:schemeClr val="accent3">
                    <a:lumMod val="50000"/>
                  </a:schemeClr>
                </a:solidFill>
              </a:rPr>
              <a:t>Generate_key</a:t>
            </a:r>
            <a:r>
              <a:rPr lang="en-US" sz="2000" b="1" dirty="0">
                <a:solidFill>
                  <a:schemeClr val="accent3">
                    <a:lumMod val="50000"/>
                  </a:schemeClr>
                </a:solidFill>
              </a:rPr>
              <a:t>(): </a:t>
            </a:r>
            <a:r>
              <a:rPr lang="en-US" dirty="0">
                <a:solidFill>
                  <a:schemeClr val="bg1"/>
                </a:solidFill>
              </a:rPr>
              <a:t>A fresh fernet key is generated using this procedure. The key must be kept secure because it is required to decipher the ciphertext. The user will be unable to decrypt the communication if the key is lost.</a:t>
            </a:r>
          </a:p>
        </p:txBody>
      </p:sp>
      <p:sp>
        <p:nvSpPr>
          <p:cNvPr id="7" name="Rectangle 6"/>
          <p:cNvSpPr/>
          <p:nvPr/>
        </p:nvSpPr>
        <p:spPr>
          <a:xfrm>
            <a:off x="1331742" y="2364603"/>
            <a:ext cx="6096000" cy="372409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b="1" dirty="0">
                <a:solidFill>
                  <a:schemeClr val="accent3">
                    <a:lumMod val="50000"/>
                  </a:schemeClr>
                </a:solidFill>
              </a:rPr>
              <a:t>Encrypt(data): </a:t>
            </a:r>
            <a:r>
              <a:rPr lang="en-US" dirty="0">
                <a:solidFill>
                  <a:schemeClr val="bg1"/>
                </a:solidFill>
              </a:rPr>
              <a:t>A "Fernet token," or ciphertext, is the result of this encryption. When it was generated in plaintext, the encrypted token also included the current timestamp. If the data isn't in bytes, the encrypt procedure will fail. decrypt(token, </a:t>
            </a:r>
            <a:r>
              <a:rPr lang="en-US" dirty="0" err="1">
                <a:solidFill>
                  <a:schemeClr val="bg1"/>
                </a:solidFill>
              </a:rPr>
              <a:t>ttl</a:t>
            </a:r>
            <a:r>
              <a:rPr lang="en-US" dirty="0">
                <a:solidFill>
                  <a:schemeClr val="bg1"/>
                </a:solidFill>
              </a:rPr>
              <a:t> = None): The Fernet token given as a parameter is decrypted by this procedure. The original plaintext is returned if the decryption is successful ; otherwise, an exception is thrown. token (bytes), the Fernet token (ciphertext) is passed for decryption. The ‘</a:t>
            </a:r>
            <a:r>
              <a:rPr lang="en-US" dirty="0" err="1">
                <a:solidFill>
                  <a:schemeClr val="bg1"/>
                </a:solidFill>
              </a:rPr>
              <a:t>ttl</a:t>
            </a:r>
            <a:r>
              <a:rPr lang="en-US" dirty="0">
                <a:solidFill>
                  <a:schemeClr val="bg1"/>
                </a:solidFill>
              </a:rPr>
              <a:t>’ denotes the time about how long a token is valid . The following command is used to install the cryptography package: pip install cryptography ‘from cryptography . fernet import Fernet’ is used to import Fernet module from cryptography package.</a:t>
            </a:r>
          </a:p>
        </p:txBody>
      </p:sp>
      <p:pic>
        <p:nvPicPr>
          <p:cNvPr id="8" name="Picture 7" descr="s2.png"/>
          <p:cNvPicPr>
            <a:picLocks noChangeAspect="1"/>
          </p:cNvPicPr>
          <p:nvPr/>
        </p:nvPicPr>
        <p:blipFill>
          <a:blip r:embed="rId2"/>
          <a:stretch>
            <a:fillRect/>
          </a:stretch>
        </p:blipFill>
        <p:spPr>
          <a:xfrm>
            <a:off x="7427742" y="1167618"/>
            <a:ext cx="4764258" cy="462827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2145139"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Conclusion</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95A7968-EE3A-46BB-B64B-D0871B57D862}"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28</a:t>
            </a:fld>
            <a:endParaRPr lang="en-IN"/>
          </a:p>
        </p:txBody>
      </p:sp>
      <p:sp>
        <p:nvSpPr>
          <p:cNvPr id="6" name="Rectangle 5"/>
          <p:cNvSpPr/>
          <p:nvPr/>
        </p:nvSpPr>
        <p:spPr>
          <a:xfrm>
            <a:off x="2011679" y="2136339"/>
            <a:ext cx="8285871" cy="4401269"/>
          </a:xfrm>
          <a:prstGeom prst="rect">
            <a:avLst/>
          </a:prstGeom>
        </p:spPr>
        <p:txBody>
          <a:bodyPr wrap="square">
            <a:spAutoFit/>
          </a:bodyPr>
          <a:lstStyle/>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The paper represents a system that was conceived to scale back the overload of the physicians within the hospital and to help them with the process of recording the observations within the patient clinical observation sheet.</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The architecture offers a web-enabled framework that integrates with the activities of doctors, nurses, paramedical, patients, and pharmacists. Heath-care security should aim to enhance the quality of healthcare while cutting costs.</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 </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800" dirty="0">
                <a:effectLst/>
                <a:latin typeface="Trebuchet MS" panose="020B0603020202020204" pitchFamily="34" charset="0"/>
                <a:ea typeface="Trebuchet MS" panose="020B0603020202020204" pitchFamily="34" charset="0"/>
                <a:cs typeface="Trebuchet MS" panose="020B0603020202020204" pitchFamily="34" charset="0"/>
              </a:rPr>
              <a:t>Our model aims at protecting health care from unauthorized user attacks. The research looks at the sophisticated multifaceted or authenticated health records that are secure in the system.</a:t>
            </a:r>
            <a:endParaRPr lang="en-IN" sz="1800" dirty="0">
              <a:effectLst/>
              <a:latin typeface="Trebuchet MS" panose="020B0603020202020204" pitchFamily="34" charset="0"/>
              <a:ea typeface="Trebuchet MS" panose="020B0603020202020204" pitchFamily="34" charset="0"/>
              <a:cs typeface="Trebuchet MS" panose="020B0603020202020204" pitchFamily="34" charset="0"/>
            </a:endParaRPr>
          </a:p>
        </p:txBody>
      </p:sp>
    </p:spTree>
    <p:extLst>
      <p:ext uri="{BB962C8B-B14F-4D97-AF65-F5344CB8AC3E}">
        <p14:creationId xmlns:p14="http://schemas.microsoft.com/office/powerpoint/2010/main" val="32745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768" y="1167617"/>
            <a:ext cx="2363374" cy="584775"/>
          </a:xfrm>
          <a:prstGeom prst="rect">
            <a:avLst/>
          </a:prstGeom>
        </p:spPr>
        <p:txBody>
          <a:bodyPr wrap="square">
            <a:spAutoFit/>
          </a:bodyPr>
          <a:lstStyle/>
          <a:p>
            <a:r>
              <a:rPr lang="en-US" sz="3200" b="1" u="sng" dirty="0">
                <a:latin typeface="Times New Roman" panose="02020603050405020304" pitchFamily="18" charset="0"/>
                <a:cs typeface="Times New Roman" panose="02020603050405020304" pitchFamily="18" charset="0"/>
              </a:rPr>
              <a:t>Reference:-</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79F65F8-9451-4FDE-A816-ACD89E687A35}"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29</a:t>
            </a:fld>
            <a:endParaRPr lang="en-IN"/>
          </a:p>
        </p:txBody>
      </p:sp>
      <p:sp>
        <p:nvSpPr>
          <p:cNvPr id="6" name="TextBox 5">
            <a:extLst>
              <a:ext uri="{FF2B5EF4-FFF2-40B4-BE49-F238E27FC236}">
                <a16:creationId xmlns:a16="http://schemas.microsoft.com/office/drawing/2014/main" id="{94D378A3-87B5-4EBC-BD69-90062673E9EF}"/>
              </a:ext>
            </a:extLst>
          </p:cNvPr>
          <p:cNvSpPr txBox="1"/>
          <p:nvPr/>
        </p:nvSpPr>
        <p:spPr>
          <a:xfrm>
            <a:off x="1560022" y="1797904"/>
            <a:ext cx="6101080" cy="4824590"/>
          </a:xfrm>
          <a:prstGeom prst="rect">
            <a:avLst/>
          </a:prstGeom>
          <a:noFill/>
        </p:spPr>
        <p:txBody>
          <a:bodyPr wrap="square">
            <a:spAutoFit/>
          </a:bodyPr>
          <a:lstStyle/>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[1] </a:t>
            </a:r>
            <a:r>
              <a:rPr lang="en-US" sz="105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“Enhanced Data Security in Cloud-base E-Health Care System” by Asha Bhadra S Kumar, </a:t>
            </a:r>
            <a:r>
              <a:rPr lang="en-US" sz="105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Aswanthy</a:t>
            </a:r>
            <a:r>
              <a:rPr lang="en-US" sz="105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N, Elizabeth K Jacob, Arya </a:t>
            </a:r>
            <a:r>
              <a:rPr lang="en-US" sz="105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Binu</a:t>
            </a:r>
            <a:r>
              <a:rPr lang="en-US" sz="105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and Ms. </a:t>
            </a:r>
            <a:r>
              <a:rPr lang="en-US" sz="1050" u="sng"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Divya</a:t>
            </a:r>
            <a:r>
              <a:rPr lang="en-US" sz="1050" u="sng"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S B.</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gn="just">
              <a:lnSpc>
                <a:spcPct val="115000"/>
              </a:lnSpc>
              <a:spcAft>
                <a:spcPts val="1000"/>
              </a:spcAft>
            </a:pPr>
            <a:r>
              <a:rPr lang="en-US" sz="105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[2]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hlinkClick r:id="rId2"/>
              </a:rPr>
              <a:t>https://www.diva-portal.org/smash/get/diva2:647835/fulltext01.pdf</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solidFill>
                  <a:srgbClr val="000000"/>
                </a:solidFill>
                <a:effectLst/>
                <a:latin typeface="Trebuchet MS" panose="020B0603020202020204" pitchFamily="34" charset="0"/>
                <a:ea typeface="Trebuchet MS" panose="020B0603020202020204" pitchFamily="34" charset="0"/>
                <a:cs typeface="Trebuchet MS" panose="020B0603020202020204" pitchFamily="34" charset="0"/>
              </a:rPr>
              <a:t>[3] </a:t>
            </a:r>
            <a:r>
              <a:rPr lang="en-US" sz="1050" dirty="0">
                <a:effectLst/>
                <a:latin typeface="Trebuchet MS" panose="020B0603020202020204" pitchFamily="34" charset="0"/>
                <a:ea typeface="Trebuchet MS" panose="020B0603020202020204" pitchFamily="34" charset="0"/>
                <a:cs typeface="Trebuchet MS" panose="020B0603020202020204" pitchFamily="34" charset="0"/>
              </a:rPr>
              <a:t>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D. A. </a:t>
            </a:r>
            <a:r>
              <a:rPr lang="en-US" sz="105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Garwin</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(1993) Building a Learning Organization. Harvard Business Review.       73-91. Available: </a:t>
            </a:r>
            <a:r>
              <a:rPr lang="en-US" sz="1050" u="none" strike="noStrike"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hlinkClick r:id="rId3"/>
              </a:rPr>
              <a:t>https://hbr.org/1993/07/building-a-learning-organization</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[5]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J. M. McGinnis, L. </a:t>
            </a:r>
            <a:r>
              <a:rPr lang="en-US" sz="105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Stuckhardt</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R. Saunders, and M. Smith, the </a:t>
            </a:r>
            <a:r>
              <a:rPr lang="en-US" sz="1050" i="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rPr>
              <a:t>Best care at lower cost: the path to continuously learning health care in America</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National Academies Press, 2013.</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[6]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J. </a:t>
            </a:r>
            <a:r>
              <a:rPr lang="en-US" sz="105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Enticott</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A. Johnson, and H. </a:t>
            </a:r>
            <a:r>
              <a:rPr lang="en-US" sz="105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Teede</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“Learning health systems using data to drive healthcare improvement and impact: a systematic review,” </a:t>
            </a:r>
            <a:r>
              <a:rPr lang="en-US" sz="1050" i="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rPr>
              <a:t>BMC health services research,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vol. 21, no. 1, pp. 1-16, 2021. [Online]. Available: </a:t>
            </a:r>
            <a:r>
              <a:rPr lang="en-US" sz="1050" b="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4"/>
              </a:rPr>
              <a:t>https://bmchealthservres.biomedcentral.com/articles/10.1186/s12913-021-06215-8#Tab3</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[7]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T. Foley and F. </a:t>
            </a:r>
            <a:r>
              <a:rPr lang="en-US" sz="1050" dirty="0" err="1">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Fairmichael</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“Professor Charles Friedman Interview.” The Learning Healthcare Project. </a:t>
            </a:r>
            <a:r>
              <a:rPr lang="en-US" sz="1050" b="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5"/>
              </a:rPr>
              <a:t>https://www.learninghealthcareproject.org/section/evidence/25/50/professor-charles-friedman-%20interview</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[8]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The University of Michigan. “Revolutionizing Learning, Transforming Health.” The University of Michigan. </a:t>
            </a:r>
            <a:r>
              <a:rPr lang="en-US" sz="1050" b="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6"/>
              </a:rPr>
              <a:t>https://medicine.umich.edu/dept/learning-health-sciences</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[9]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MCBK. “Annual MCBK Public Meeting.” MCBK. </a:t>
            </a:r>
            <a:r>
              <a:rPr lang="en-US" sz="1050" b="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7"/>
              </a:rPr>
              <a:t>https://mobilizecbk.med.umich.edu/news-events/annual-meetings</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a:p>
            <a:pPr>
              <a:lnSpc>
                <a:spcPct val="115000"/>
              </a:lnSpc>
              <a:spcAft>
                <a:spcPts val="1000"/>
              </a:spcAft>
            </a:pPr>
            <a:r>
              <a:rPr lang="en-US" sz="1050" dirty="0">
                <a:effectLst/>
                <a:latin typeface="Trebuchet MS" panose="020B0603020202020204" pitchFamily="34" charset="0"/>
                <a:ea typeface="Trebuchet MS" panose="020B0603020202020204" pitchFamily="34" charset="0"/>
                <a:cs typeface="Trebuchet MS" panose="020B0603020202020204" pitchFamily="34" charset="0"/>
              </a:rPr>
              <a:t>[10]     </a:t>
            </a:r>
            <a:r>
              <a:rPr lang="en-US" sz="1050" dirty="0">
                <a:solidFill>
                  <a:srgbClr val="00B0F0"/>
                </a:solidFill>
                <a:effectLst/>
                <a:latin typeface="Trebuchet MS" panose="020B0603020202020204" pitchFamily="34" charset="0"/>
                <a:ea typeface="Trebuchet MS" panose="020B0603020202020204" pitchFamily="34" charset="0"/>
                <a:cs typeface="Trebuchet MS" panose="020B0603020202020204" pitchFamily="34" charset="0"/>
              </a:rPr>
              <a:t> MCBK. “Featured Events.” Mobilizing Computable Biomedical Knowledge (MCBK). </a:t>
            </a:r>
            <a:r>
              <a:rPr lang="en-US" sz="1050" b="1" dirty="0">
                <a:solidFill>
                  <a:srgbClr val="00B0F0"/>
                </a:solidFill>
                <a:effectLst/>
                <a:latin typeface="Quattrocento Sans" panose="020B0604020202020204" pitchFamily="34" charset="0"/>
                <a:ea typeface="Quattrocento Sans" panose="020B0604020202020204" pitchFamily="34" charset="0"/>
                <a:cs typeface="Quattrocento Sans" panose="020B0604020202020204" pitchFamily="34" charset="0"/>
                <a:hlinkClick r:id="rId8"/>
              </a:rPr>
              <a:t>https://mobilizecbk.med.umich.edu/news-events</a:t>
            </a:r>
            <a:endParaRPr lang="en-IN" sz="1050" dirty="0">
              <a:effectLst/>
              <a:latin typeface="Trebuchet MS" panose="020B0603020202020204" pitchFamily="34" charset="0"/>
              <a:ea typeface="Trebuchet MS" panose="020B0603020202020204" pitchFamily="34" charset="0"/>
              <a:cs typeface="Trebuchet MS" panose="020B0603020202020204" pitchFamily="34" charset="0"/>
            </a:endParaRPr>
          </a:p>
        </p:txBody>
      </p:sp>
    </p:spTree>
    <p:extLst>
      <p:ext uri="{BB962C8B-B14F-4D97-AF65-F5344CB8AC3E}">
        <p14:creationId xmlns:p14="http://schemas.microsoft.com/office/powerpoint/2010/main" val="1305529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538" y="1236432"/>
            <a:ext cx="3381631" cy="584775"/>
          </a:xfrm>
          <a:prstGeom prst="rect">
            <a:avLst/>
          </a:prstGeom>
        </p:spPr>
        <p:txBody>
          <a:bodyPr wrap="none">
            <a:spAutoFit/>
          </a:bodyPr>
          <a:lstStyle/>
          <a:p>
            <a:r>
              <a:rPr lang="en-US" sz="3200" b="1" u="sng" dirty="0">
                <a:latin typeface="Times New Roman" panose="02020603050405020304" pitchFamily="18" charset="0"/>
                <a:ea typeface="Times New Roman" panose="02020603050405020304" pitchFamily="18" charset="0"/>
              </a:rPr>
              <a:t>Literature Review</a:t>
            </a:r>
            <a:endParaRPr lang="en-IN" sz="3200" u="sng" dirty="0"/>
          </a:p>
        </p:txBody>
      </p:sp>
      <p:sp>
        <p:nvSpPr>
          <p:cNvPr id="5" name="Date Placeholder 4"/>
          <p:cNvSpPr>
            <a:spLocks noGrp="1"/>
          </p:cNvSpPr>
          <p:nvPr>
            <p:ph type="dt" sz="half" idx="10"/>
          </p:nvPr>
        </p:nvSpPr>
        <p:spPr/>
        <p:txBody>
          <a:bodyPr/>
          <a:lstStyle/>
          <a:p>
            <a:fld id="{B0F87484-C7AB-46E1-B830-ACDEF236701A}" type="datetime1">
              <a:rPr lang="en-IN" smtClean="0"/>
              <a:pPr/>
              <a:t>29-11-2022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3</a:t>
            </a:fld>
            <a:endParaRPr lang="en-IN"/>
          </a:p>
        </p:txBody>
      </p:sp>
      <p:sp>
        <p:nvSpPr>
          <p:cNvPr id="2" name="TextBox 1">
            <a:extLst>
              <a:ext uri="{FF2B5EF4-FFF2-40B4-BE49-F238E27FC236}">
                <a16:creationId xmlns:a16="http://schemas.microsoft.com/office/drawing/2014/main" id="{E237EE80-F2A9-00CE-E30A-DEE9DB08FCE9}"/>
              </a:ext>
            </a:extLst>
          </p:cNvPr>
          <p:cNvSpPr txBox="1"/>
          <p:nvPr/>
        </p:nvSpPr>
        <p:spPr>
          <a:xfrm>
            <a:off x="1092522" y="2452340"/>
            <a:ext cx="5040992" cy="4283545"/>
          </a:xfrm>
          <a:prstGeom prst="rect">
            <a:avLst/>
          </a:prstGeom>
          <a:noFill/>
        </p:spPr>
        <p:txBody>
          <a:bodyPr wrap="square" rtlCol="0">
            <a:spAutoFit/>
          </a:bodyPr>
          <a:lstStyle/>
          <a:p>
            <a:pPr algn="just">
              <a:lnSpc>
                <a:spcPct val="115000"/>
              </a:lnSpc>
              <a:spcAft>
                <a:spcPts val="1000"/>
              </a:spcAft>
            </a:pPr>
            <a:r>
              <a:rPr lang="en-US" sz="1400" dirty="0">
                <a:effectLst/>
                <a:latin typeface="Trebuchet MS" panose="020B0603020202020204" pitchFamily="34" charset="0"/>
                <a:ea typeface="Trebuchet MS" panose="020B0603020202020204" pitchFamily="34" charset="0"/>
                <a:cs typeface="Trebuchet MS" panose="020B0603020202020204" pitchFamily="34" charset="0"/>
              </a:rPr>
              <a:t>An Electronic Health Record (EHR) is a virtual platform that provides medical reports access to the EHRs and has the flexibility to supply information about patient care. Not only that the EHR demonstrated here to store and supply information for patients, but it also has an understanding of how data of the patient must be sent to users or staff of the HealthCare Center. This tool will also allow the patient to access their health data and give them better control over their health. The security part is an extensive part of this project, the security will be applied to the data which will be or are being sent to the different users or staff of the healthcare center. Currently, we are researching through the security of what type of security will be most appropriate and how to apply the security, and this is also the main challenge we are facing right now. The authors in paper [1] discussed the security challenges in the healthcare system. </a:t>
            </a:r>
            <a:endParaRPr lang="en-IN" sz="140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7" name="Picture 6" descr="care.png"/>
          <p:cNvPicPr>
            <a:picLocks noChangeAspect="1"/>
          </p:cNvPicPr>
          <p:nvPr/>
        </p:nvPicPr>
        <p:blipFill>
          <a:blip r:embed="rId2"/>
          <a:stretch>
            <a:fillRect/>
          </a:stretch>
        </p:blipFill>
        <p:spPr>
          <a:xfrm>
            <a:off x="6096000" y="1656764"/>
            <a:ext cx="6096000" cy="4838700"/>
          </a:xfrm>
          <a:prstGeom prst="rect">
            <a:avLst/>
          </a:prstGeom>
        </p:spPr>
      </p:pic>
    </p:spTree>
    <p:extLst>
      <p:ext uri="{BB962C8B-B14F-4D97-AF65-F5344CB8AC3E}">
        <p14:creationId xmlns:p14="http://schemas.microsoft.com/office/powerpoint/2010/main" val="1525706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30</a:t>
            </a:fld>
            <a:endParaRPr lang="en-IN"/>
          </a:p>
        </p:txBody>
      </p:sp>
      <p:sp>
        <p:nvSpPr>
          <p:cNvPr id="4" name="TextBox 3"/>
          <p:cNvSpPr txBox="1"/>
          <p:nvPr/>
        </p:nvSpPr>
        <p:spPr>
          <a:xfrm>
            <a:off x="3953022" y="3151162"/>
            <a:ext cx="3446584" cy="461665"/>
          </a:xfrm>
          <a:prstGeom prst="rect">
            <a:avLst/>
          </a:prstGeom>
          <a:noFill/>
        </p:spPr>
        <p:txBody>
          <a:bodyPr wrap="square" rtlCol="0">
            <a:spAutoFit/>
          </a:bodyPr>
          <a:lstStyle/>
          <a:p>
            <a:r>
              <a:rPr lang="en-US" sz="2400" dirty="0"/>
              <a:t>           </a:t>
            </a:r>
          </a:p>
        </p:txBody>
      </p:sp>
      <p:sp>
        <p:nvSpPr>
          <p:cNvPr id="6" name="Rectangle 5"/>
          <p:cNvSpPr/>
          <p:nvPr/>
        </p:nvSpPr>
        <p:spPr>
          <a:xfrm>
            <a:off x="3919731" y="2967335"/>
            <a:ext cx="3590728"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0CFE32-8A9D-8955-A3C9-2AD7AF4D070E}"/>
              </a:ext>
            </a:extLst>
          </p:cNvPr>
          <p:cNvSpPr txBox="1"/>
          <p:nvPr/>
        </p:nvSpPr>
        <p:spPr>
          <a:xfrm>
            <a:off x="1150872" y="1718939"/>
            <a:ext cx="4926372" cy="2339102"/>
          </a:xfrm>
          <a:prstGeom prst="rect">
            <a:avLst/>
          </a:prstGeom>
          <a:noFill/>
        </p:spPr>
        <p:txBody>
          <a:bodyPr wrap="square" rtlCol="0">
            <a:spAutoFit/>
          </a:bodyPr>
          <a:lstStyle/>
          <a:p>
            <a:r>
              <a:rPr lang="en-IN" sz="2800" b="1" u="sng" dirty="0">
                <a:solidFill>
                  <a:schemeClr val="bg2">
                    <a:lumMod val="10000"/>
                  </a:schemeClr>
                </a:solidFill>
              </a:rPr>
              <a:t>PROPOSED METHOD</a:t>
            </a:r>
            <a:r>
              <a:rPr lang="en-IN" sz="2800" dirty="0">
                <a:solidFill>
                  <a:schemeClr val="bg2">
                    <a:lumMod val="10000"/>
                  </a:schemeClr>
                </a:solidFill>
              </a:rPr>
              <a:t>:</a:t>
            </a:r>
          </a:p>
          <a:p>
            <a:endParaRPr lang="en-IN" sz="2800" dirty="0">
              <a:solidFill>
                <a:schemeClr val="bg2">
                  <a:lumMod val="10000"/>
                </a:schemeClr>
              </a:solidFill>
            </a:endParaRPr>
          </a:p>
          <a:p>
            <a:r>
              <a:rPr lang="en-IN" dirty="0"/>
              <a:t> To collect most of the information about hospitality and medical services.</a:t>
            </a:r>
          </a:p>
          <a:p>
            <a:r>
              <a:rPr lang="en-IN" dirty="0"/>
              <a:t>• Patients are easily allocated to the doctors.</a:t>
            </a:r>
          </a:p>
          <a:p>
            <a:r>
              <a:rPr lang="en-IN" dirty="0"/>
              <a:t>• Doctors, pharmacy, paramedical, and other medical staff search is possible and secured.</a:t>
            </a:r>
          </a:p>
        </p:txBody>
      </p:sp>
      <p:pic>
        <p:nvPicPr>
          <p:cNvPr id="3" name="Picture 2" descr="doctor.jpg"/>
          <p:cNvPicPr>
            <a:picLocks noChangeAspect="1"/>
          </p:cNvPicPr>
          <p:nvPr/>
        </p:nvPicPr>
        <p:blipFill>
          <a:blip r:embed="rId2"/>
          <a:stretch>
            <a:fillRect/>
          </a:stretch>
        </p:blipFill>
        <p:spPr>
          <a:xfrm>
            <a:off x="5880294" y="1463041"/>
            <a:ext cx="4754881" cy="4360984"/>
          </a:xfrm>
          <a:prstGeom prst="rect">
            <a:avLst/>
          </a:prstGeom>
        </p:spPr>
      </p:pic>
    </p:spTree>
    <p:extLst>
      <p:ext uri="{BB962C8B-B14F-4D97-AF65-F5344CB8AC3E}">
        <p14:creationId xmlns:p14="http://schemas.microsoft.com/office/powerpoint/2010/main" val="153542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9088" y="1118419"/>
            <a:ext cx="2534668"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IN FUTURE </a:t>
            </a:r>
          </a:p>
        </p:txBody>
      </p:sp>
      <p:sp>
        <p:nvSpPr>
          <p:cNvPr id="5" name="Date Placeholder 4"/>
          <p:cNvSpPr>
            <a:spLocks noGrp="1"/>
          </p:cNvSpPr>
          <p:nvPr>
            <p:ph type="dt" sz="half" idx="10"/>
          </p:nvPr>
        </p:nvSpPr>
        <p:spPr/>
        <p:txBody>
          <a:bodyPr/>
          <a:lstStyle/>
          <a:p>
            <a:fld id="{B3C330B7-C4DE-4F3C-87B5-2A804FFED442}" type="datetime1">
              <a:rPr lang="en-IN" smtClean="0"/>
              <a:pPr/>
              <a:t>29-11-2022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5</a:t>
            </a:fld>
            <a:endParaRPr lang="en-IN"/>
          </a:p>
        </p:txBody>
      </p:sp>
      <p:sp>
        <p:nvSpPr>
          <p:cNvPr id="2" name="TextBox 1">
            <a:extLst>
              <a:ext uri="{FF2B5EF4-FFF2-40B4-BE49-F238E27FC236}">
                <a16:creationId xmlns:a16="http://schemas.microsoft.com/office/drawing/2014/main" id="{E99D8F90-F3D5-BACB-871C-98762402418F}"/>
              </a:ext>
            </a:extLst>
          </p:cNvPr>
          <p:cNvSpPr txBox="1"/>
          <p:nvPr/>
        </p:nvSpPr>
        <p:spPr>
          <a:xfrm>
            <a:off x="892963" y="1789278"/>
            <a:ext cx="4959197" cy="3724096"/>
          </a:xfrm>
          <a:prstGeom prst="rect">
            <a:avLst/>
          </a:prstGeom>
          <a:noFill/>
        </p:spPr>
        <p:txBody>
          <a:bodyPr wrap="square" rtlCol="0">
            <a:spAutoFit/>
          </a:bodyPr>
          <a:lstStyle/>
          <a:p>
            <a:r>
              <a:rPr lang="en-IN" sz="1400" dirty="0"/>
              <a:t>In future we will be using blockchain technical skills  and cryptography for data </a:t>
            </a:r>
            <a:r>
              <a:rPr lang="en-IN" sz="1400" dirty="0" err="1"/>
              <a:t>privacy.As</a:t>
            </a:r>
            <a:r>
              <a:rPr lang="en-IN" sz="1400" dirty="0"/>
              <a:t> a example we say that if a </a:t>
            </a:r>
            <a:r>
              <a:rPr lang="en-IN" sz="1400" dirty="0" err="1"/>
              <a:t>paitent</a:t>
            </a:r>
            <a:r>
              <a:rPr lang="en-IN" sz="1400" dirty="0"/>
              <a:t> admit in a hospital for his </a:t>
            </a:r>
            <a:r>
              <a:rPr lang="en-IN" sz="1400" dirty="0" err="1"/>
              <a:t>dieases</a:t>
            </a:r>
            <a:r>
              <a:rPr lang="en-IN" sz="1400" dirty="0"/>
              <a:t> .There </a:t>
            </a:r>
            <a:r>
              <a:rPr lang="en-IN" sz="1400" dirty="0" err="1"/>
              <a:t>dr</a:t>
            </a:r>
            <a:r>
              <a:rPr lang="en-IN" sz="1400" dirty="0"/>
              <a:t> .and register admin have some question for him .and its recorded by authority . And its </a:t>
            </a:r>
            <a:r>
              <a:rPr lang="en-IN" sz="1400" dirty="0" err="1"/>
              <a:t>stotre</a:t>
            </a:r>
            <a:r>
              <a:rPr lang="en-IN" sz="1400" dirty="0"/>
              <a:t> a data </a:t>
            </a:r>
            <a:r>
              <a:rPr lang="en-IN" sz="1400" dirty="0" err="1"/>
              <a:t>base.and</a:t>
            </a:r>
            <a:r>
              <a:rPr lang="en-IN" sz="1400" dirty="0"/>
              <a:t> second one is the same </a:t>
            </a:r>
            <a:r>
              <a:rPr lang="en-IN" sz="1400" dirty="0" err="1"/>
              <a:t>paitent</a:t>
            </a:r>
            <a:r>
              <a:rPr lang="en-IN" sz="1400" dirty="0"/>
              <a:t> is admit another hospital for another disease .here the previous hospital does not </a:t>
            </a:r>
            <a:r>
              <a:rPr lang="en-IN" sz="1400" b="1" dirty="0"/>
              <a:t>share</a:t>
            </a:r>
            <a:r>
              <a:rPr lang="en-IN" sz="1400" dirty="0"/>
              <a:t> the information of the </a:t>
            </a:r>
            <a:r>
              <a:rPr lang="en-IN" sz="1400" dirty="0" err="1"/>
              <a:t>paitent</a:t>
            </a:r>
            <a:r>
              <a:rPr lang="en-IN" sz="1400" dirty="0"/>
              <a:t> with the second </a:t>
            </a:r>
            <a:r>
              <a:rPr lang="en-IN" sz="1400" dirty="0" err="1"/>
              <a:t>hospital.Here</a:t>
            </a:r>
            <a:r>
              <a:rPr lang="en-IN" sz="1400" dirty="0"/>
              <a:t> is information blockage and data </a:t>
            </a:r>
            <a:r>
              <a:rPr lang="en-IN" sz="1400" dirty="0" err="1"/>
              <a:t>corrupt.only</a:t>
            </a:r>
            <a:r>
              <a:rPr lang="en-IN" sz="1400" dirty="0"/>
              <a:t> the dr. ,admin and the </a:t>
            </a:r>
            <a:r>
              <a:rPr lang="en-IN" sz="1400" dirty="0" err="1"/>
              <a:t>paitent</a:t>
            </a:r>
            <a:r>
              <a:rPr lang="en-IN" sz="1400" dirty="0"/>
              <a:t> </a:t>
            </a:r>
            <a:r>
              <a:rPr lang="en-IN" sz="1400" dirty="0" err="1"/>
              <a:t>accees</a:t>
            </a:r>
            <a:r>
              <a:rPr lang="en-IN" sz="1400" dirty="0"/>
              <a:t> the </a:t>
            </a:r>
            <a:r>
              <a:rPr lang="en-IN" sz="1400" dirty="0" err="1"/>
              <a:t>data.the</a:t>
            </a:r>
            <a:r>
              <a:rPr lang="en-IN" sz="1400" dirty="0"/>
              <a:t> </a:t>
            </a:r>
            <a:r>
              <a:rPr lang="en-IN" sz="1400" dirty="0" err="1"/>
              <a:t>pharmachist</a:t>
            </a:r>
            <a:r>
              <a:rPr lang="en-IN" sz="1400" dirty="0"/>
              <a:t> will not access the data .he just access the </a:t>
            </a:r>
            <a:r>
              <a:rPr lang="en-IN" sz="1400" dirty="0" err="1"/>
              <a:t>prescription.only</a:t>
            </a:r>
            <a:r>
              <a:rPr lang="en-IN" sz="1400" dirty="0"/>
              <a:t> the </a:t>
            </a:r>
            <a:r>
              <a:rPr lang="en-IN" sz="1400" dirty="0" err="1"/>
              <a:t>paitent</a:t>
            </a:r>
            <a:r>
              <a:rPr lang="en-IN" sz="1400" dirty="0"/>
              <a:t> have the main </a:t>
            </a:r>
            <a:r>
              <a:rPr lang="en-IN" sz="1400" dirty="0" err="1"/>
              <a:t>acees</a:t>
            </a:r>
            <a:r>
              <a:rPr lang="en-IN" sz="1400" dirty="0"/>
              <a:t> to share the data with the another hospital.</a:t>
            </a:r>
          </a:p>
          <a:p>
            <a:endParaRPr lang="en-IN" dirty="0">
              <a:solidFill>
                <a:srgbClr val="00B050"/>
              </a:solidFill>
            </a:endParaRPr>
          </a:p>
          <a:p>
            <a:endParaRPr lang="en-IN" dirty="0">
              <a:solidFill>
                <a:srgbClr val="00B050"/>
              </a:solidFill>
            </a:endParaRPr>
          </a:p>
          <a:p>
            <a:endParaRPr lang="en-IN" dirty="0"/>
          </a:p>
        </p:txBody>
      </p:sp>
      <p:sp>
        <p:nvSpPr>
          <p:cNvPr id="7" name="TextBox 6">
            <a:extLst>
              <a:ext uri="{FF2B5EF4-FFF2-40B4-BE49-F238E27FC236}">
                <a16:creationId xmlns:a16="http://schemas.microsoft.com/office/drawing/2014/main" id="{B9E96B5A-C5AC-95D1-DE27-73491579F1BB}"/>
              </a:ext>
            </a:extLst>
          </p:cNvPr>
          <p:cNvSpPr txBox="1"/>
          <p:nvPr/>
        </p:nvSpPr>
        <p:spPr>
          <a:xfrm>
            <a:off x="939526" y="4620822"/>
            <a:ext cx="10563497" cy="1908215"/>
          </a:xfrm>
          <a:prstGeom prst="rect">
            <a:avLst/>
          </a:prstGeom>
          <a:noFill/>
        </p:spPr>
        <p:txBody>
          <a:bodyPr wrap="square" rtlCol="0">
            <a:spAutoFit/>
          </a:bodyPr>
          <a:lstStyle/>
          <a:p>
            <a:r>
              <a:rPr lang="en-IN" sz="2800" b="1" u="sng" dirty="0"/>
              <a:t>NOW</a:t>
            </a:r>
            <a:r>
              <a:rPr lang="en-IN" sz="2800" dirty="0"/>
              <a:t>:</a:t>
            </a:r>
          </a:p>
          <a:p>
            <a:endParaRPr lang="en-IN" dirty="0"/>
          </a:p>
          <a:p>
            <a:r>
              <a:rPr lang="en-IN" dirty="0"/>
              <a:t>1.we use html for web page </a:t>
            </a:r>
          </a:p>
          <a:p>
            <a:r>
              <a:rPr lang="en-IN" dirty="0"/>
              <a:t>2. CSS for web </a:t>
            </a:r>
            <a:r>
              <a:rPr lang="en-IN" dirty="0" err="1"/>
              <a:t>color</a:t>
            </a:r>
            <a:r>
              <a:rPr lang="en-IN" dirty="0"/>
              <a:t> and bootstrap for the overall design</a:t>
            </a:r>
          </a:p>
          <a:p>
            <a:r>
              <a:rPr lang="en-IN" dirty="0"/>
              <a:t>3. MongoDB is used for a secured store of collection of unstructured data(NO SQL)</a:t>
            </a:r>
          </a:p>
          <a:p>
            <a:endParaRPr lang="en-IN" dirty="0"/>
          </a:p>
        </p:txBody>
      </p:sp>
      <p:pic>
        <p:nvPicPr>
          <p:cNvPr id="8" name="Picture 7" descr="uiui.png"/>
          <p:cNvPicPr>
            <a:picLocks noChangeAspect="1"/>
          </p:cNvPicPr>
          <p:nvPr/>
        </p:nvPicPr>
        <p:blipFill>
          <a:blip r:embed="rId2"/>
          <a:stretch>
            <a:fillRect/>
          </a:stretch>
        </p:blipFill>
        <p:spPr>
          <a:xfrm>
            <a:off x="6274191" y="1406769"/>
            <a:ext cx="5739618" cy="4304714"/>
          </a:xfrm>
          <a:prstGeom prst="rect">
            <a:avLst/>
          </a:prstGeom>
        </p:spPr>
      </p:pic>
    </p:spTree>
    <p:extLst>
      <p:ext uri="{BB962C8B-B14F-4D97-AF65-F5344CB8AC3E}">
        <p14:creationId xmlns:p14="http://schemas.microsoft.com/office/powerpoint/2010/main" val="131634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FA7A2B-F7F8-2521-D471-FF5BB1E41827}"/>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195357A3-3E54-E1DE-823D-FBD902B6E956}"/>
              </a:ext>
            </a:extLst>
          </p:cNvPr>
          <p:cNvSpPr>
            <a:spLocks noGrp="1"/>
          </p:cNvSpPr>
          <p:nvPr>
            <p:ph type="sldNum" sz="quarter" idx="12"/>
          </p:nvPr>
        </p:nvSpPr>
        <p:spPr/>
        <p:txBody>
          <a:bodyPr/>
          <a:lstStyle/>
          <a:p>
            <a:fld id="{C8421A79-F751-4E2E-A6A8-90315ACC7929}" type="slidenum">
              <a:rPr lang="en-IN" smtClean="0"/>
              <a:pPr/>
              <a:t>6</a:t>
            </a:fld>
            <a:endParaRPr lang="en-IN"/>
          </a:p>
        </p:txBody>
      </p:sp>
      <p:pic>
        <p:nvPicPr>
          <p:cNvPr id="5" name="Picture 4">
            <a:extLst>
              <a:ext uri="{FF2B5EF4-FFF2-40B4-BE49-F238E27FC236}">
                <a16:creationId xmlns:a16="http://schemas.microsoft.com/office/drawing/2014/main" id="{1FBCB2F1-6BD3-D8EA-6EC6-84E25F525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300"/>
            <a:ext cx="12192000" cy="6235700"/>
          </a:xfrm>
          <a:prstGeom prst="rect">
            <a:avLst/>
          </a:prstGeom>
        </p:spPr>
      </p:pic>
    </p:spTree>
    <p:extLst>
      <p:ext uri="{BB962C8B-B14F-4D97-AF65-F5344CB8AC3E}">
        <p14:creationId xmlns:p14="http://schemas.microsoft.com/office/powerpoint/2010/main" val="333889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4C80F-1BE0-EBB6-7C29-20ED5D970A20}"/>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3816B245-551A-A5B1-C30E-B98E37A36109}"/>
              </a:ext>
            </a:extLst>
          </p:cNvPr>
          <p:cNvSpPr>
            <a:spLocks noGrp="1"/>
          </p:cNvSpPr>
          <p:nvPr>
            <p:ph type="sldNum" sz="quarter" idx="12"/>
          </p:nvPr>
        </p:nvSpPr>
        <p:spPr/>
        <p:txBody>
          <a:bodyPr/>
          <a:lstStyle/>
          <a:p>
            <a:fld id="{C8421A79-F751-4E2E-A6A8-90315ACC7929}" type="slidenum">
              <a:rPr lang="en-IN" smtClean="0"/>
              <a:pPr/>
              <a:t>7</a:t>
            </a:fld>
            <a:endParaRPr lang="en-IN"/>
          </a:p>
        </p:txBody>
      </p:sp>
      <p:pic>
        <p:nvPicPr>
          <p:cNvPr id="5" name="Picture 4">
            <a:extLst>
              <a:ext uri="{FF2B5EF4-FFF2-40B4-BE49-F238E27FC236}">
                <a16:creationId xmlns:a16="http://schemas.microsoft.com/office/drawing/2014/main" id="{BFA3AFA0-D92F-E143-3D74-AB22D595F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6223000"/>
          </a:xfrm>
          <a:prstGeom prst="rect">
            <a:avLst/>
          </a:prstGeom>
        </p:spPr>
      </p:pic>
    </p:spTree>
    <p:extLst>
      <p:ext uri="{BB962C8B-B14F-4D97-AF65-F5344CB8AC3E}">
        <p14:creationId xmlns:p14="http://schemas.microsoft.com/office/powerpoint/2010/main" val="141840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50FF3-EFDF-8767-36F8-1EFCBF7FDA31}"/>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FA9509B7-DCE9-E00C-E099-051829B7A20B}"/>
              </a:ext>
            </a:extLst>
          </p:cNvPr>
          <p:cNvSpPr>
            <a:spLocks noGrp="1"/>
          </p:cNvSpPr>
          <p:nvPr>
            <p:ph type="sldNum" sz="quarter" idx="12"/>
          </p:nvPr>
        </p:nvSpPr>
        <p:spPr/>
        <p:txBody>
          <a:bodyPr/>
          <a:lstStyle/>
          <a:p>
            <a:fld id="{C8421A79-F751-4E2E-A6A8-90315ACC7929}" type="slidenum">
              <a:rPr lang="en-IN" smtClean="0"/>
              <a:pPr/>
              <a:t>8</a:t>
            </a:fld>
            <a:endParaRPr lang="en-IN"/>
          </a:p>
        </p:txBody>
      </p:sp>
      <p:pic>
        <p:nvPicPr>
          <p:cNvPr id="5" name="Picture 4">
            <a:extLst>
              <a:ext uri="{FF2B5EF4-FFF2-40B4-BE49-F238E27FC236}">
                <a16:creationId xmlns:a16="http://schemas.microsoft.com/office/drawing/2014/main" id="{6E8DD6FE-8C1E-04FD-300E-8BB532424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700"/>
            <a:ext cx="12192000" cy="6210300"/>
          </a:xfrm>
          <a:prstGeom prst="rect">
            <a:avLst/>
          </a:prstGeom>
        </p:spPr>
      </p:pic>
    </p:spTree>
    <p:extLst>
      <p:ext uri="{BB962C8B-B14F-4D97-AF65-F5344CB8AC3E}">
        <p14:creationId xmlns:p14="http://schemas.microsoft.com/office/powerpoint/2010/main" val="58762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D768A-7C9A-07BE-340B-4AE392500CEE}"/>
              </a:ext>
            </a:extLst>
          </p:cNvPr>
          <p:cNvSpPr>
            <a:spLocks noGrp="1"/>
          </p:cNvSpPr>
          <p:nvPr>
            <p:ph type="dt" sz="half" idx="10"/>
          </p:nvPr>
        </p:nvSpPr>
        <p:spPr/>
        <p:txBody>
          <a:bodyPr/>
          <a:lstStyle/>
          <a:p>
            <a:fld id="{78AE26ED-5677-4D05-AC6F-5F321D45D8DC}" type="datetime1">
              <a:rPr lang="en-IN" smtClean="0"/>
              <a:pPr/>
              <a:t>29-11-2022</a:t>
            </a:fld>
            <a:endParaRPr lang="en-IN"/>
          </a:p>
        </p:txBody>
      </p:sp>
      <p:sp>
        <p:nvSpPr>
          <p:cNvPr id="3" name="Slide Number Placeholder 2">
            <a:extLst>
              <a:ext uri="{FF2B5EF4-FFF2-40B4-BE49-F238E27FC236}">
                <a16:creationId xmlns:a16="http://schemas.microsoft.com/office/drawing/2014/main" id="{7B04F366-7A5D-C195-B272-54088D7D4036}"/>
              </a:ext>
            </a:extLst>
          </p:cNvPr>
          <p:cNvSpPr>
            <a:spLocks noGrp="1"/>
          </p:cNvSpPr>
          <p:nvPr>
            <p:ph type="sldNum" sz="quarter" idx="12"/>
          </p:nvPr>
        </p:nvSpPr>
        <p:spPr/>
        <p:txBody>
          <a:bodyPr/>
          <a:lstStyle/>
          <a:p>
            <a:fld id="{C8421A79-F751-4E2E-A6A8-90315ACC7929}" type="slidenum">
              <a:rPr lang="en-IN" smtClean="0"/>
              <a:pPr/>
              <a:t>9</a:t>
            </a:fld>
            <a:endParaRPr lang="en-IN"/>
          </a:p>
        </p:txBody>
      </p:sp>
      <p:pic>
        <p:nvPicPr>
          <p:cNvPr id="5" name="Picture 4">
            <a:extLst>
              <a:ext uri="{FF2B5EF4-FFF2-40B4-BE49-F238E27FC236}">
                <a16:creationId xmlns:a16="http://schemas.microsoft.com/office/drawing/2014/main" id="{20011597-1411-9BC9-16D3-EA4166A4D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199"/>
            <a:ext cx="12192000" cy="6197600"/>
          </a:xfrm>
          <a:prstGeom prst="rect">
            <a:avLst/>
          </a:prstGeom>
        </p:spPr>
      </p:pic>
    </p:spTree>
    <p:extLst>
      <p:ext uri="{BB962C8B-B14F-4D97-AF65-F5344CB8AC3E}">
        <p14:creationId xmlns:p14="http://schemas.microsoft.com/office/powerpoint/2010/main" val="13078924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519</TotalTime>
  <Words>1632</Words>
  <Application>Microsoft Office PowerPoint</Application>
  <PresentationFormat>Widescreen</PresentationFormat>
  <Paragraphs>114</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Bahnschrift SemiLight SemiConde</vt:lpstr>
      <vt:lpstr>Calibri</vt:lpstr>
      <vt:lpstr>Quattrocento Sans</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Srijan Bhattacharya</dc:creator>
  <cp:lastModifiedBy>JYOTIRMAY SIKDAR</cp:lastModifiedBy>
  <cp:revision>56</cp:revision>
  <dcterms:created xsi:type="dcterms:W3CDTF">2021-07-06T07:33:42Z</dcterms:created>
  <dcterms:modified xsi:type="dcterms:W3CDTF">2022-11-29T06:24:29Z</dcterms:modified>
</cp:coreProperties>
</file>